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77" r:id="rId5"/>
    <p:sldId id="268" r:id="rId6"/>
    <p:sldId id="307" r:id="rId7"/>
    <p:sldId id="281" r:id="rId8"/>
    <p:sldId id="278" r:id="rId9"/>
    <p:sldId id="284" r:id="rId10"/>
    <p:sldId id="308" r:id="rId11"/>
    <p:sldId id="292" r:id="rId12"/>
    <p:sldId id="286" r:id="rId13"/>
    <p:sldId id="288" r:id="rId14"/>
    <p:sldId id="293" r:id="rId15"/>
    <p:sldId id="280" r:id="rId16"/>
    <p:sldId id="309" r:id="rId17"/>
    <p:sldId id="310" r:id="rId18"/>
    <p:sldId id="311" r:id="rId19"/>
    <p:sldId id="314" r:id="rId20"/>
    <p:sldId id="313" r:id="rId21"/>
    <p:sldId id="315" r:id="rId22"/>
    <p:sldId id="316" r:id="rId23"/>
    <p:sldId id="319" r:id="rId24"/>
    <p:sldId id="318" r:id="rId25"/>
    <p:sldId id="323" r:id="rId26"/>
    <p:sldId id="320" r:id="rId27"/>
    <p:sldId id="321" r:id="rId28"/>
    <p:sldId id="322" r:id="rId29"/>
    <p:sldId id="324" r:id="rId30"/>
    <p:sldId id="325" r:id="rId31"/>
    <p:sldId id="326" r:id="rId32"/>
    <p:sldId id="327" r:id="rId33"/>
    <p:sldId id="328" r:id="rId34"/>
    <p:sldId id="32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9" autoAdjust="0"/>
    <p:restoredTop sz="79630" autoAdjust="0"/>
  </p:normalViewPr>
  <p:slideViewPr>
    <p:cSldViewPr snapToGrid="0">
      <p:cViewPr>
        <p:scale>
          <a:sx n="86" d="100"/>
          <a:sy n="86" d="100"/>
        </p:scale>
        <p:origin x="1008" y="488"/>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4/19/24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4251930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give you a hint, traveling waves are important, not only in the incorporation of long-distance migration with neighborhood diffusion, but also simply in neighborhood diffusion.</a:t>
            </a:r>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723738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13</a:t>
            </a:fld>
            <a:endParaRPr lang="en-US" dirty="0"/>
          </a:p>
        </p:txBody>
      </p:sp>
    </p:spTree>
    <p:extLst>
      <p:ext uri="{BB962C8B-B14F-4D97-AF65-F5344CB8AC3E}">
        <p14:creationId xmlns:p14="http://schemas.microsoft.com/office/powerpoint/2010/main" val="260887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distance Migration is the main distinction that separates type 2 and 3 expansion patterns from the type 1 pattern we just explored. </a:t>
            </a:r>
          </a:p>
        </p:txBody>
      </p:sp>
      <p:sp>
        <p:nvSpPr>
          <p:cNvPr id="4" name="Slide Number Placeholder 3"/>
          <p:cNvSpPr>
            <a:spLocks noGrp="1"/>
          </p:cNvSpPr>
          <p:nvPr>
            <p:ph type="sldNum" sz="quarter" idx="5"/>
          </p:nvPr>
        </p:nvSpPr>
        <p:spPr/>
        <p:txBody>
          <a:bodyPr/>
          <a:lstStyle/>
          <a:p>
            <a:fld id="{5E485773-E831-40C3-B08E-FE9BDAA69383}" type="slidenum">
              <a:rPr lang="en-US" smtClean="0"/>
              <a:t>14</a:t>
            </a:fld>
            <a:endParaRPr lang="en-US" dirty="0"/>
          </a:p>
        </p:txBody>
      </p:sp>
    </p:spTree>
    <p:extLst>
      <p:ext uri="{BB962C8B-B14F-4D97-AF65-F5344CB8AC3E}">
        <p14:creationId xmlns:p14="http://schemas.microsoft.com/office/powerpoint/2010/main" val="1420749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I’m going to show you how applied mathematicians approach complicated PDEs with traveling waves. There is a certain kind of analysis that takes place. We want to simplify everything that we can to provide the easiest, most broad insights. </a:t>
            </a:r>
          </a:p>
          <a:p>
            <a:endParaRPr lang="en-US" dirty="0"/>
          </a:p>
          <a:p>
            <a:r>
              <a:rPr lang="en-US" dirty="0"/>
              <a:t>Spoiler alert, this decaying exponential is our ansatz because this is a good estimate of the behavior of a reaction diffusion equation in one direction. </a:t>
            </a:r>
          </a:p>
          <a:p>
            <a:endParaRPr lang="en-US" dirty="0"/>
          </a:p>
          <a:p>
            <a:r>
              <a:rPr lang="en-US" dirty="0"/>
              <a:t>It’s important to note that a is a positive constant</a:t>
            </a:r>
          </a:p>
        </p:txBody>
      </p:sp>
      <p:sp>
        <p:nvSpPr>
          <p:cNvPr id="4" name="Slide Number Placeholder 3"/>
          <p:cNvSpPr>
            <a:spLocks noGrp="1"/>
          </p:cNvSpPr>
          <p:nvPr>
            <p:ph type="sldNum" sz="quarter" idx="5"/>
          </p:nvPr>
        </p:nvSpPr>
        <p:spPr/>
        <p:txBody>
          <a:bodyPr/>
          <a:lstStyle/>
          <a:p>
            <a:fld id="{5E485773-E831-40C3-B08E-FE9BDAA69383}" type="slidenum">
              <a:rPr lang="en-US" smtClean="0"/>
              <a:t>15</a:t>
            </a:fld>
            <a:endParaRPr lang="en-US" dirty="0"/>
          </a:p>
        </p:txBody>
      </p:sp>
    </p:spTree>
    <p:extLst>
      <p:ext uri="{BB962C8B-B14F-4D97-AF65-F5344CB8AC3E}">
        <p14:creationId xmlns:p14="http://schemas.microsoft.com/office/powerpoint/2010/main" val="3351972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YAY! c depends on a, a positive constant, and will always be positive for all a. </a:t>
            </a:r>
          </a:p>
          <a:p>
            <a:endParaRPr lang="en-US" dirty="0"/>
          </a:p>
          <a:p>
            <a:r>
              <a:rPr lang="en-US" dirty="0"/>
              <a:t>This is fairly anti climactic, but it’s nice to know that this works.</a:t>
            </a:r>
          </a:p>
        </p:txBody>
      </p:sp>
      <p:sp>
        <p:nvSpPr>
          <p:cNvPr id="4" name="Slide Number Placeholder 3"/>
          <p:cNvSpPr>
            <a:spLocks noGrp="1"/>
          </p:cNvSpPr>
          <p:nvPr>
            <p:ph type="sldNum" sz="quarter" idx="5"/>
          </p:nvPr>
        </p:nvSpPr>
        <p:spPr/>
        <p:txBody>
          <a:bodyPr/>
          <a:lstStyle/>
          <a:p>
            <a:fld id="{5E485773-E831-40C3-B08E-FE9BDAA69383}" type="slidenum">
              <a:rPr lang="en-US" smtClean="0"/>
              <a:t>17</a:t>
            </a:fld>
            <a:endParaRPr lang="en-US" dirty="0"/>
          </a:p>
        </p:txBody>
      </p:sp>
    </p:spTree>
    <p:extLst>
      <p:ext uri="{BB962C8B-B14F-4D97-AF65-F5344CB8AC3E}">
        <p14:creationId xmlns:p14="http://schemas.microsoft.com/office/powerpoint/2010/main" val="314132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c is negative AND it depends on r. What??? That’s not good. This is how we know that a very reasonable guess, v(xi) = exp(-a(xi)) doesn’t work analytically with the radial KPP.</a:t>
            </a:r>
          </a:p>
        </p:txBody>
      </p:sp>
      <p:sp>
        <p:nvSpPr>
          <p:cNvPr id="4" name="Slide Number Placeholder 3"/>
          <p:cNvSpPr>
            <a:spLocks noGrp="1"/>
          </p:cNvSpPr>
          <p:nvPr>
            <p:ph type="sldNum" sz="quarter" idx="5"/>
          </p:nvPr>
        </p:nvSpPr>
        <p:spPr/>
        <p:txBody>
          <a:bodyPr/>
          <a:lstStyle/>
          <a:p>
            <a:fld id="{5E485773-E831-40C3-B08E-FE9BDAA69383}" type="slidenum">
              <a:rPr lang="en-US" smtClean="0"/>
              <a:t>19</a:t>
            </a:fld>
            <a:endParaRPr lang="en-US" dirty="0"/>
          </a:p>
        </p:txBody>
      </p:sp>
    </p:spTree>
    <p:extLst>
      <p:ext uri="{BB962C8B-B14F-4D97-AF65-F5344CB8AC3E}">
        <p14:creationId xmlns:p14="http://schemas.microsoft.com/office/powerpoint/2010/main" val="2894863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MFE is very delicate. Without the boundary condition, we fall into a standard traveling wave equation which we just proved does not successfully model the 2D radial diffusion reaction system.</a:t>
            </a:r>
          </a:p>
          <a:p>
            <a:endParaRPr lang="en-US" dirty="0"/>
          </a:p>
          <a:p>
            <a:r>
              <a:rPr lang="en-US" dirty="0"/>
              <a:t>Rho is a density distribution again. But, to gain insight on a population’s range we have to go one step further since we’re going to be dealing with multiple colonies at a time.</a:t>
            </a:r>
          </a:p>
        </p:txBody>
      </p:sp>
      <p:sp>
        <p:nvSpPr>
          <p:cNvPr id="4" name="Slide Number Placeholder 3"/>
          <p:cNvSpPr>
            <a:spLocks noGrp="1"/>
          </p:cNvSpPr>
          <p:nvPr>
            <p:ph type="sldNum" sz="quarter" idx="5"/>
          </p:nvPr>
        </p:nvSpPr>
        <p:spPr/>
        <p:txBody>
          <a:bodyPr/>
          <a:lstStyle/>
          <a:p>
            <a:fld id="{5E485773-E831-40C3-B08E-FE9BDAA69383}" type="slidenum">
              <a:rPr lang="en-US" smtClean="0"/>
              <a:t>21</a:t>
            </a:fld>
            <a:endParaRPr lang="en-US" dirty="0"/>
          </a:p>
        </p:txBody>
      </p:sp>
    </p:spTree>
    <p:extLst>
      <p:ext uri="{BB962C8B-B14F-4D97-AF65-F5344CB8AC3E}">
        <p14:creationId xmlns:p14="http://schemas.microsoft.com/office/powerpoint/2010/main" val="3941754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23</a:t>
            </a:fld>
            <a:endParaRPr lang="en-US" dirty="0"/>
          </a:p>
        </p:txBody>
      </p:sp>
    </p:spTree>
    <p:extLst>
      <p:ext uri="{BB962C8B-B14F-4D97-AF65-F5344CB8AC3E}">
        <p14:creationId xmlns:p14="http://schemas.microsoft.com/office/powerpoint/2010/main" val="252531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problem is the long-term behavior. Everything turns into an exponential, type 3 behavior. This should not be happening, and it’s because of the assumption that colonies don’t coalesce. In the long-term, the offspring colonies end up colliding, overlapping, and causing an overcalculation of the total range. How do we address this issue? </a:t>
            </a:r>
          </a:p>
          <a:p>
            <a:endParaRPr lang="en-US" dirty="0"/>
          </a:p>
          <a:p>
            <a:r>
              <a:rPr lang="en-US" dirty="0"/>
              <a:t>The coalescing colony model</a:t>
            </a:r>
          </a:p>
          <a:p>
            <a:endParaRPr lang="en-US" dirty="0"/>
          </a:p>
          <a:p>
            <a:r>
              <a:rPr lang="en-US" dirty="0"/>
              <a:t>Also, notice there’s this </a:t>
            </a:r>
            <a:r>
              <a:rPr lang="en-US" dirty="0" err="1"/>
              <a:t>ct</a:t>
            </a:r>
            <a:r>
              <a:rPr lang="en-US" dirty="0"/>
              <a:t> dotted line. Remember when I said there was a traveling wave hidden within the short distance dispersal model? Well, this is what happens when the boundary condition is 0. Then, we have a standard traveling wave, which we know analytically and now graphically to be linear!</a:t>
            </a:r>
          </a:p>
          <a:p>
            <a:endParaRPr lang="en-US" dirty="0"/>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26</a:t>
            </a:fld>
            <a:endParaRPr lang="en-US" dirty="0"/>
          </a:p>
        </p:txBody>
      </p:sp>
    </p:spTree>
    <p:extLst>
      <p:ext uri="{BB962C8B-B14F-4D97-AF65-F5344CB8AC3E}">
        <p14:creationId xmlns:p14="http://schemas.microsoft.com/office/powerpoint/2010/main" val="126537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the scattered colony model would overcount this overlapping area after offspring colonies meet with the parent colony. </a:t>
            </a:r>
          </a:p>
          <a:p>
            <a:endParaRPr lang="en-US" dirty="0"/>
          </a:p>
          <a:p>
            <a:r>
              <a:rPr lang="en-US" dirty="0"/>
              <a:t>This model seeks to edit the Von Foerster model to account for this overlapping. The problem is that the MFE is so delicate already, and this math doesn’t really exist. Shigesada tries to force it, but it doesn’t hold water.</a:t>
            </a:r>
          </a:p>
        </p:txBody>
      </p:sp>
      <p:sp>
        <p:nvSpPr>
          <p:cNvPr id="4" name="Slide Number Placeholder 3"/>
          <p:cNvSpPr>
            <a:spLocks noGrp="1"/>
          </p:cNvSpPr>
          <p:nvPr>
            <p:ph type="sldNum" sz="quarter" idx="5"/>
          </p:nvPr>
        </p:nvSpPr>
        <p:spPr/>
        <p:txBody>
          <a:bodyPr/>
          <a:lstStyle/>
          <a:p>
            <a:fld id="{5E485773-E831-40C3-B08E-FE9BDAA69383}" type="slidenum">
              <a:rPr lang="en-US" smtClean="0"/>
              <a:t>27</a:t>
            </a:fld>
            <a:endParaRPr lang="en-US" dirty="0"/>
          </a:p>
        </p:txBody>
      </p:sp>
    </p:spTree>
    <p:extLst>
      <p:ext uri="{BB962C8B-B14F-4D97-AF65-F5344CB8AC3E}">
        <p14:creationId xmlns:p14="http://schemas.microsoft.com/office/powerpoint/2010/main" val="393529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neighborhood diffusion causes type 1 expansion. If you’re thinking “wait, what about the other two?”, then buckle up and get ready for this magnificent presentation. </a:t>
            </a:r>
          </a:p>
        </p:txBody>
      </p:sp>
      <p:sp>
        <p:nvSpPr>
          <p:cNvPr id="4" name="Slide Number Placeholder 3"/>
          <p:cNvSpPr>
            <a:spLocks noGrp="1"/>
          </p:cNvSpPr>
          <p:nvPr>
            <p:ph type="sldNum" sz="quarter" idx="5"/>
          </p:nvPr>
        </p:nvSpPr>
        <p:spPr/>
        <p:txBody>
          <a:bodyPr/>
          <a:lstStyle/>
          <a:p>
            <a:fld id="{5E485773-E831-40C3-B08E-FE9BDAA69383}" type="slidenum">
              <a:rPr lang="en-US" smtClean="0"/>
              <a:t>3</a:t>
            </a:fld>
            <a:endParaRPr lang="en-US" dirty="0"/>
          </a:p>
        </p:txBody>
      </p:sp>
    </p:spTree>
    <p:extLst>
      <p:ext uri="{BB962C8B-B14F-4D97-AF65-F5344CB8AC3E}">
        <p14:creationId xmlns:p14="http://schemas.microsoft.com/office/powerpoint/2010/main" val="310646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28</a:t>
            </a:fld>
            <a:endParaRPr lang="en-US" dirty="0"/>
          </a:p>
        </p:txBody>
      </p:sp>
    </p:spTree>
    <p:extLst>
      <p:ext uri="{BB962C8B-B14F-4D97-AF65-F5344CB8AC3E}">
        <p14:creationId xmlns:p14="http://schemas.microsoft.com/office/powerpoint/2010/main" val="253534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the scattered colony model would overcount this overlapping area after offspring colonies meet with the parent colony. </a:t>
            </a:r>
          </a:p>
          <a:p>
            <a:endParaRPr lang="en-US" dirty="0"/>
          </a:p>
          <a:p>
            <a:r>
              <a:rPr lang="en-US" dirty="0"/>
              <a:t>This model seeks to edit the Von Foerster model to account for this overlapping. The problem is that the MFE is so delicate already, and this math doesn’t really exist. Shigesada tries to force it, but it doesn’t hold water.</a:t>
            </a:r>
          </a:p>
        </p:txBody>
      </p:sp>
      <p:sp>
        <p:nvSpPr>
          <p:cNvPr id="4" name="Slide Number Placeholder 3"/>
          <p:cNvSpPr>
            <a:spLocks noGrp="1"/>
          </p:cNvSpPr>
          <p:nvPr>
            <p:ph type="sldNum" sz="quarter" idx="5"/>
          </p:nvPr>
        </p:nvSpPr>
        <p:spPr/>
        <p:txBody>
          <a:bodyPr/>
          <a:lstStyle/>
          <a:p>
            <a:fld id="{5E485773-E831-40C3-B08E-FE9BDAA69383}" type="slidenum">
              <a:rPr lang="en-US" smtClean="0"/>
              <a:t>30</a:t>
            </a:fld>
            <a:endParaRPr lang="en-US" dirty="0"/>
          </a:p>
        </p:txBody>
      </p:sp>
    </p:spTree>
    <p:extLst>
      <p:ext uri="{BB962C8B-B14F-4D97-AF65-F5344CB8AC3E}">
        <p14:creationId xmlns:p14="http://schemas.microsoft.com/office/powerpoint/2010/main" val="415377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wondering why there’s this abrupt change in linear regression, then you’re at the right presentation. I’ll address that hopefully at the end.</a:t>
            </a:r>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20703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way, this is a simple model that introduced us to the role that the diffusion reaction equation plays. This model assumes that a population’s range expansion is dominated by neighborhood diffusion which is common in slow, grounded animals like the North American Muskrat. When we get to the notion of detectability, we can see how an establishment period can occur. </a:t>
            </a:r>
          </a:p>
        </p:txBody>
      </p:sp>
      <p:sp>
        <p:nvSpPr>
          <p:cNvPr id="4" name="Slide Number Placeholder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314022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311898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1711073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epsilon is sufficiently smaller than D, then we will see an establishment period whose length can be calculated. </a:t>
            </a:r>
          </a:p>
        </p:txBody>
      </p:sp>
      <p:sp>
        <p:nvSpPr>
          <p:cNvPr id="4" name="Slide Number Placeholder 3"/>
          <p:cNvSpPr>
            <a:spLocks noGrp="1"/>
          </p:cNvSpPr>
          <p:nvPr>
            <p:ph type="sldNum" sz="quarter" idx="5"/>
          </p:nvPr>
        </p:nvSpPr>
        <p:spPr/>
        <p:txBody>
          <a:bodyPr/>
          <a:lstStyle/>
          <a:p>
            <a:fld id="{5E485773-E831-40C3-B08E-FE9BDAA69383}" type="slidenum">
              <a:rPr lang="en-US" smtClean="0"/>
              <a:t>9</a:t>
            </a:fld>
            <a:endParaRPr lang="en-US" dirty="0"/>
          </a:p>
        </p:txBody>
      </p:sp>
    </p:spTree>
    <p:extLst>
      <p:ext uri="{BB962C8B-B14F-4D97-AF65-F5344CB8AC3E}">
        <p14:creationId xmlns:p14="http://schemas.microsoft.com/office/powerpoint/2010/main" val="391902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237105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distance Migration is the main distinction that separates type 2 and 3 expansion patterns from the type 1 pattern we just explored. </a:t>
            </a:r>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312549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1549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Aidan Olson</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Shigesada et al. 1995</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dirty="0"/>
              <a:t>Click icon to add picture</a:t>
            </a:r>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10.pn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gi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5C9E-E4F6-1946-4FF5-9327CBF1B6A6}"/>
              </a:ext>
            </a:extLst>
          </p:cNvPr>
          <p:cNvSpPr>
            <a:spLocks noGrp="1"/>
          </p:cNvSpPr>
          <p:nvPr>
            <p:ph type="ctrTitle"/>
          </p:nvPr>
        </p:nvSpPr>
        <p:spPr>
          <a:xfrm>
            <a:off x="1408006" y="2902143"/>
            <a:ext cx="9375987" cy="1746195"/>
          </a:xfrm>
        </p:spPr>
        <p:txBody>
          <a:bodyPr/>
          <a:lstStyle/>
          <a:p>
            <a:r>
              <a:rPr lang="en-US" dirty="0"/>
              <a:t>Traveling Waves and Stratified Diffusion</a:t>
            </a:r>
          </a:p>
        </p:txBody>
      </p:sp>
      <p:sp>
        <p:nvSpPr>
          <p:cNvPr id="3" name="Subtitle 2">
            <a:extLst>
              <a:ext uri="{FF2B5EF4-FFF2-40B4-BE49-F238E27FC236}">
                <a16:creationId xmlns:a16="http://schemas.microsoft.com/office/drawing/2014/main" id="{6AB4D888-0776-7621-B3E9-D1B4546AA980}"/>
              </a:ext>
            </a:extLst>
          </p:cNvPr>
          <p:cNvSpPr>
            <a:spLocks noGrp="1"/>
          </p:cNvSpPr>
          <p:nvPr>
            <p:ph type="subTitle" idx="1"/>
          </p:nvPr>
        </p:nvSpPr>
        <p:spPr>
          <a:xfrm>
            <a:off x="1838114" y="4846921"/>
            <a:ext cx="8490580" cy="951488"/>
          </a:xfrm>
        </p:spPr>
        <p:txBody>
          <a:bodyPr>
            <a:normAutofit/>
          </a:bodyPr>
          <a:lstStyle/>
          <a:p>
            <a:r>
              <a:rPr lang="en-US" dirty="0"/>
              <a:t>Modeling Stratified Diffusion in Biological Invasions </a:t>
            </a:r>
            <a:r>
              <a:rPr lang="en-US" sz="1200" dirty="0"/>
              <a:t>by</a:t>
            </a:r>
            <a:r>
              <a:rPr lang="en-US" dirty="0"/>
              <a:t> Shigesada et al. (1995)</a:t>
            </a:r>
          </a:p>
        </p:txBody>
      </p:sp>
    </p:spTree>
    <p:extLst>
      <p:ext uri="{BB962C8B-B14F-4D97-AF65-F5344CB8AC3E}">
        <p14:creationId xmlns:p14="http://schemas.microsoft.com/office/powerpoint/2010/main" val="2147870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9417-2AF9-B34B-8FEA-F364F7F48E84}"/>
              </a:ext>
            </a:extLst>
          </p:cNvPr>
          <p:cNvSpPr>
            <a:spLocks noGrp="1"/>
          </p:cNvSpPr>
          <p:nvPr>
            <p:ph type="title"/>
          </p:nvPr>
        </p:nvSpPr>
        <p:spPr>
          <a:xfrm>
            <a:off x="2104542" y="458875"/>
            <a:ext cx="3991458" cy="1240966"/>
          </a:xfrm>
        </p:spPr>
        <p:txBody>
          <a:bodyPr>
            <a:normAutofit/>
          </a:bodyPr>
          <a:lstStyle/>
          <a:p>
            <a:r>
              <a:rPr lang="en-US" sz="3200" dirty="0"/>
              <a:t>Long Term Behavior</a:t>
            </a:r>
          </a:p>
        </p:txBody>
      </p:sp>
      <p:sp>
        <p:nvSpPr>
          <p:cNvPr id="3" name="Content Placeholder 2">
            <a:extLst>
              <a:ext uri="{FF2B5EF4-FFF2-40B4-BE49-F238E27FC236}">
                <a16:creationId xmlns:a16="http://schemas.microsoft.com/office/drawing/2014/main" id="{A6D489E4-B275-61FE-8341-F44D89081142}"/>
              </a:ext>
            </a:extLst>
          </p:cNvPr>
          <p:cNvSpPr>
            <a:spLocks noGrp="1"/>
          </p:cNvSpPr>
          <p:nvPr>
            <p:ph idx="1"/>
          </p:nvPr>
        </p:nvSpPr>
        <p:spPr>
          <a:xfrm>
            <a:off x="666271" y="1830719"/>
            <a:ext cx="5115674" cy="4359769"/>
          </a:xfrm>
        </p:spPr>
        <p:txBody>
          <a:bodyPr>
            <a:normAutofit/>
          </a:bodyPr>
          <a:lstStyle/>
          <a:p>
            <a:pPr marL="342900" indent="-342900">
              <a:buFont typeface="Arial" panose="020B0604020202020204" pitchFamily="34" charset="0"/>
              <a:buChar char="•"/>
            </a:pPr>
            <a:r>
              <a:rPr lang="en-US" dirty="0"/>
              <a:t>Linearity of R* vs T Graph</a:t>
            </a:r>
          </a:p>
          <a:p>
            <a:pPr marL="617220" lvl="1" indent="-342900">
              <a:buFont typeface="Arial" panose="020B0604020202020204" pitchFamily="34" charset="0"/>
              <a:buChar char="•"/>
            </a:pPr>
            <a:r>
              <a:rPr lang="en-US" dirty="0"/>
              <a:t>What is the speed?</a:t>
            </a:r>
          </a:p>
          <a:p>
            <a:pPr lvl="1"/>
            <a:endParaRPr lang="en-US" dirty="0"/>
          </a:p>
          <a:p>
            <a:pPr marL="342900" indent="-342900">
              <a:buFont typeface="Arial" panose="020B0604020202020204" pitchFamily="34" charset="0"/>
              <a:buChar char="•"/>
            </a:pPr>
            <a:r>
              <a:rPr lang="en-US" dirty="0"/>
              <a:t>Take the limit of R*</a:t>
            </a:r>
          </a:p>
          <a:p>
            <a:pPr marL="617220" lvl="1" indent="-342900">
              <a:buFont typeface="Arial" panose="020B0604020202020204" pitchFamily="34" charset="0"/>
              <a:buChar char="•"/>
            </a:pPr>
            <a:r>
              <a:rPr lang="en-US" dirty="0"/>
              <a:t> dR*/dT = 2</a:t>
            </a:r>
          </a:p>
          <a:p>
            <a:pPr lvl="1"/>
            <a:endParaRPr lang="en-US" dirty="0"/>
          </a:p>
          <a:p>
            <a:pPr marL="342900" indent="-342900">
              <a:buFont typeface="Arial" panose="020B0604020202020204" pitchFamily="34" charset="0"/>
              <a:buChar char="•"/>
            </a:pPr>
            <a:r>
              <a:rPr lang="en-US" dirty="0" err="1"/>
              <a:t>Redimensionalize</a:t>
            </a:r>
            <a:endParaRPr lang="en-US" dirty="0"/>
          </a:p>
          <a:p>
            <a:pPr marL="617220" lvl="1" indent="-342900">
              <a:buFont typeface="Arial" panose="020B0604020202020204" pitchFamily="34" charset="0"/>
              <a:buChar char="•"/>
            </a:pPr>
            <a:r>
              <a:rPr lang="en-US" dirty="0" err="1"/>
              <a:t>dr</a:t>
            </a:r>
            <a:r>
              <a:rPr lang="en-US" dirty="0"/>
              <a:t>*/dt = 2√</a:t>
            </a:r>
            <a:r>
              <a:rPr lang="el-GR" dirty="0"/>
              <a:t>ε</a:t>
            </a:r>
            <a:r>
              <a:rPr lang="en-US" dirty="0"/>
              <a:t>D</a:t>
            </a:r>
          </a:p>
        </p:txBody>
      </p:sp>
      <p:sp>
        <p:nvSpPr>
          <p:cNvPr id="6" name="Date Placeholder 5">
            <a:extLst>
              <a:ext uri="{FF2B5EF4-FFF2-40B4-BE49-F238E27FC236}">
                <a16:creationId xmlns:a16="http://schemas.microsoft.com/office/drawing/2014/main" id="{9503EF4B-B015-B67D-6E85-A2AE54F0737F}"/>
              </a:ext>
            </a:extLst>
          </p:cNvPr>
          <p:cNvSpPr>
            <a:spLocks noGrp="1"/>
          </p:cNvSpPr>
          <p:nvPr>
            <p:ph type="dt" sz="half" idx="2"/>
          </p:nvPr>
        </p:nvSpPr>
        <p:spPr/>
        <p:txBody>
          <a:bodyPr/>
          <a:lstStyle/>
          <a:p>
            <a:r>
              <a:rPr lang="en-US" dirty="0"/>
              <a:t>Aidan Olson</a:t>
            </a:r>
          </a:p>
        </p:txBody>
      </p:sp>
      <p:sp>
        <p:nvSpPr>
          <p:cNvPr id="7" name="Footer Placeholder 6">
            <a:extLst>
              <a:ext uri="{FF2B5EF4-FFF2-40B4-BE49-F238E27FC236}">
                <a16:creationId xmlns:a16="http://schemas.microsoft.com/office/drawing/2014/main" id="{CFEC933E-0637-8533-EB4B-7F19454067E9}"/>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8EEA1661-7E63-DF92-B419-91EB01244A5E}"/>
              </a:ext>
            </a:extLst>
          </p:cNvPr>
          <p:cNvSpPr>
            <a:spLocks noGrp="1"/>
          </p:cNvSpPr>
          <p:nvPr>
            <p:ph type="sldNum" sz="quarter" idx="4"/>
          </p:nvPr>
        </p:nvSpPr>
        <p:spPr/>
        <p:txBody>
          <a:bodyPr/>
          <a:lstStyle/>
          <a:p>
            <a:fld id="{AE208ADF-3ADD-483D-A721-14E3EEE2C135}" type="slidenum">
              <a:rPr lang="en-US" smtClean="0"/>
              <a:pPr/>
              <a:t>10</a:t>
            </a:fld>
            <a:endParaRPr lang="en-US" dirty="0"/>
          </a:p>
        </p:txBody>
      </p:sp>
      <p:pic>
        <p:nvPicPr>
          <p:cNvPr id="9" name="Picture Placeholder 8" descr="A graph of a curve&#10;&#10;Description automatically generated">
            <a:extLst>
              <a:ext uri="{FF2B5EF4-FFF2-40B4-BE49-F238E27FC236}">
                <a16:creationId xmlns:a16="http://schemas.microsoft.com/office/drawing/2014/main" id="{9D5595B0-33D3-AC5B-A8B8-4CE5B78D6DD0}"/>
              </a:ext>
            </a:extLst>
          </p:cNvPr>
          <p:cNvPicPr>
            <a:picLocks noGrp="1" noChangeAspect="1"/>
          </p:cNvPicPr>
          <p:nvPr>
            <p:ph type="pic" sz="quarter" idx="13"/>
          </p:nvPr>
        </p:nvPicPr>
        <p:blipFill rotWithShape="1">
          <a:blip r:embed="rId3"/>
          <a:srcRect t="-350" b="350"/>
          <a:stretch/>
        </p:blipFill>
        <p:spPr>
          <a:xfrm>
            <a:off x="6748272" y="658368"/>
            <a:ext cx="4809744" cy="2606040"/>
          </a:xfrm>
        </p:spPr>
      </p:pic>
      <p:pic>
        <p:nvPicPr>
          <p:cNvPr id="20" name="Picture Placeholder 19" descr="A math equation with numbers and symbols&#10;&#10;Description automatically generated">
            <a:extLst>
              <a:ext uri="{FF2B5EF4-FFF2-40B4-BE49-F238E27FC236}">
                <a16:creationId xmlns:a16="http://schemas.microsoft.com/office/drawing/2014/main" id="{41DBF0C7-B5E6-7A8D-5AE7-E99434E0DBF2}"/>
              </a:ext>
            </a:extLst>
          </p:cNvPr>
          <p:cNvPicPr>
            <a:picLocks noGrp="1" noChangeAspect="1"/>
          </p:cNvPicPr>
          <p:nvPr>
            <p:ph type="pic" sz="quarter" idx="14"/>
          </p:nvPr>
        </p:nvPicPr>
        <p:blipFill>
          <a:blip r:embed="rId4"/>
          <a:srcRect t="9715" b="9715"/>
          <a:stretch>
            <a:fillRect/>
          </a:stretch>
        </p:blipFill>
        <p:spPr>
          <a:prstGeom prst="rect">
            <a:avLst/>
          </a:prstGeom>
        </p:spPr>
      </p:pic>
      <p:pic>
        <p:nvPicPr>
          <p:cNvPr id="5" name="Picture 4" descr="A mathematical equation with black text&#10;&#10;Description automatically generated">
            <a:extLst>
              <a:ext uri="{FF2B5EF4-FFF2-40B4-BE49-F238E27FC236}">
                <a16:creationId xmlns:a16="http://schemas.microsoft.com/office/drawing/2014/main" id="{A01FE4FD-9047-4A3C-29F0-BDE8377B1CE2}"/>
              </a:ext>
            </a:extLst>
          </p:cNvPr>
          <p:cNvPicPr>
            <a:picLocks noChangeAspect="1"/>
          </p:cNvPicPr>
          <p:nvPr/>
        </p:nvPicPr>
        <p:blipFill>
          <a:blip r:embed="rId5"/>
          <a:stretch>
            <a:fillRect/>
          </a:stretch>
        </p:blipFill>
        <p:spPr>
          <a:xfrm>
            <a:off x="1391105" y="3715613"/>
            <a:ext cx="1426874" cy="599936"/>
          </a:xfrm>
          <a:prstGeom prst="rect">
            <a:avLst/>
          </a:prstGeom>
        </p:spPr>
      </p:pic>
      <p:pic>
        <p:nvPicPr>
          <p:cNvPr id="11" name="Picture 10" descr="A mathematical equation with numbers and symbols&#10;&#10;Description automatically generated">
            <a:extLst>
              <a:ext uri="{FF2B5EF4-FFF2-40B4-BE49-F238E27FC236}">
                <a16:creationId xmlns:a16="http://schemas.microsoft.com/office/drawing/2014/main" id="{2601F5A6-87C5-29E3-98F1-031B0100F3DF}"/>
              </a:ext>
            </a:extLst>
          </p:cNvPr>
          <p:cNvPicPr>
            <a:picLocks noChangeAspect="1"/>
          </p:cNvPicPr>
          <p:nvPr/>
        </p:nvPicPr>
        <p:blipFill>
          <a:blip r:embed="rId6"/>
          <a:stretch>
            <a:fillRect/>
          </a:stretch>
        </p:blipFill>
        <p:spPr>
          <a:xfrm>
            <a:off x="1312507" y="5042531"/>
            <a:ext cx="1715506" cy="750534"/>
          </a:xfrm>
          <a:prstGeom prst="rect">
            <a:avLst/>
          </a:prstGeom>
        </p:spPr>
      </p:pic>
    </p:spTree>
    <p:extLst>
      <p:ext uri="{BB962C8B-B14F-4D97-AF65-F5344CB8AC3E}">
        <p14:creationId xmlns:p14="http://schemas.microsoft.com/office/powerpoint/2010/main" val="387501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240D-F06E-3A46-206F-B30770474266}"/>
              </a:ext>
            </a:extLst>
          </p:cNvPr>
          <p:cNvSpPr>
            <a:spLocks noGrp="1"/>
          </p:cNvSpPr>
          <p:nvPr>
            <p:ph type="title"/>
          </p:nvPr>
        </p:nvSpPr>
        <p:spPr>
          <a:xfrm>
            <a:off x="838200" y="695834"/>
            <a:ext cx="10515600" cy="899783"/>
          </a:xfrm>
        </p:spPr>
        <p:txBody>
          <a:bodyPr/>
          <a:lstStyle/>
          <a:p>
            <a:r>
              <a:rPr lang="en-US" sz="3500" dirty="0"/>
              <a:t>RECAP: Long Distance Migration and Stratified Diffusion</a:t>
            </a:r>
          </a:p>
        </p:txBody>
      </p:sp>
      <p:sp>
        <p:nvSpPr>
          <p:cNvPr id="3" name="Text Placeholder 2">
            <a:extLst>
              <a:ext uri="{FF2B5EF4-FFF2-40B4-BE49-F238E27FC236}">
                <a16:creationId xmlns:a16="http://schemas.microsoft.com/office/drawing/2014/main" id="{7FA5889C-99C6-EDB1-D651-A44B39CBFB51}"/>
              </a:ext>
            </a:extLst>
          </p:cNvPr>
          <p:cNvSpPr>
            <a:spLocks noGrp="1"/>
          </p:cNvSpPr>
          <p:nvPr>
            <p:ph type="body" sz="quarter" idx="16"/>
          </p:nvPr>
        </p:nvSpPr>
        <p:spPr/>
        <p:txBody>
          <a:bodyPr>
            <a:normAutofit/>
          </a:bodyPr>
          <a:lstStyle/>
          <a:p>
            <a:r>
              <a:rPr lang="en-US" i="1" dirty="0"/>
              <a:t>Long Distance Migration (LDM): </a:t>
            </a:r>
            <a:r>
              <a:rPr lang="en-US" dirty="0"/>
              <a:t>Members of a population that move large distances to establish new colonies. Combining LDM with Neighborhood Diffusion is S</a:t>
            </a:r>
            <a:r>
              <a:rPr lang="en-US" i="1" dirty="0"/>
              <a:t>tratified Diffusion.</a:t>
            </a:r>
            <a:endParaRPr lang="en-US" dirty="0"/>
          </a:p>
          <a:p>
            <a:endParaRPr lang="en-US" dirty="0"/>
          </a:p>
        </p:txBody>
      </p:sp>
      <p:sp>
        <p:nvSpPr>
          <p:cNvPr id="5" name="Date Placeholder 4">
            <a:extLst>
              <a:ext uri="{FF2B5EF4-FFF2-40B4-BE49-F238E27FC236}">
                <a16:creationId xmlns:a16="http://schemas.microsoft.com/office/drawing/2014/main" id="{38F388B3-2606-DE0B-8099-DE02CBBBA2B2}"/>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48F9EA90-3C35-7DE9-A315-F24C61CFECAD}"/>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1C78983E-06AA-6061-EB16-103C4A796FD5}"/>
              </a:ext>
            </a:extLst>
          </p:cNvPr>
          <p:cNvSpPr>
            <a:spLocks noGrp="1"/>
          </p:cNvSpPr>
          <p:nvPr>
            <p:ph type="sldNum" sz="quarter" idx="4"/>
          </p:nvPr>
        </p:nvSpPr>
        <p:spPr/>
        <p:txBody>
          <a:bodyPr/>
          <a:lstStyle/>
          <a:p>
            <a:fld id="{AE208ADF-3ADD-483D-A721-14E3EEE2C135}" type="slidenum">
              <a:rPr lang="en-US" smtClean="0"/>
              <a:pPr/>
              <a:t>11</a:t>
            </a:fld>
            <a:endParaRPr lang="en-US" dirty="0"/>
          </a:p>
        </p:txBody>
      </p:sp>
      <p:pic>
        <p:nvPicPr>
          <p:cNvPr id="11" name="Picture Placeholder 37" descr="A diagram of a circle with arrows&#10;&#10;Description automatically generated">
            <a:extLst>
              <a:ext uri="{FF2B5EF4-FFF2-40B4-BE49-F238E27FC236}">
                <a16:creationId xmlns:a16="http://schemas.microsoft.com/office/drawing/2014/main" id="{93ED5C03-75C6-8846-76DF-3717214530B5}"/>
              </a:ext>
            </a:extLst>
          </p:cNvPr>
          <p:cNvPicPr>
            <a:picLocks noGrp="1" noChangeAspect="1"/>
          </p:cNvPicPr>
          <p:nvPr>
            <p:ph type="pic" sz="quarter" idx="14"/>
          </p:nvPr>
        </p:nvPicPr>
        <p:blipFill rotWithShape="1">
          <a:blip r:embed="rId3"/>
          <a:srcRect l="11541" r="10390" b="27689"/>
          <a:stretch/>
        </p:blipFill>
        <p:spPr>
          <a:xfrm>
            <a:off x="4059936" y="4160520"/>
            <a:ext cx="4133088" cy="2697480"/>
          </a:xfrm>
        </p:spPr>
      </p:pic>
      <p:pic>
        <p:nvPicPr>
          <p:cNvPr id="12" name="Picture Placeholder 12">
            <a:extLst>
              <a:ext uri="{FF2B5EF4-FFF2-40B4-BE49-F238E27FC236}">
                <a16:creationId xmlns:a16="http://schemas.microsoft.com/office/drawing/2014/main" id="{2B0DC0DD-2B2D-4C79-2B0F-F03D61F40F18}"/>
              </a:ext>
            </a:extLst>
          </p:cNvPr>
          <p:cNvPicPr>
            <a:picLocks noGrp="1" noChangeAspect="1"/>
          </p:cNvPicPr>
          <p:nvPr>
            <p:ph type="pic" sz="quarter" idx="15"/>
          </p:nvPr>
        </p:nvPicPr>
        <p:blipFill rotWithShape="1">
          <a:blip r:embed="rId4"/>
          <a:srcRect/>
          <a:stretch/>
        </p:blipFill>
        <p:spPr>
          <a:xfrm>
            <a:off x="8124827" y="4160520"/>
            <a:ext cx="4073269" cy="2697480"/>
          </a:xfrm>
          <a:prstGeom prst="rect">
            <a:avLst/>
          </a:prstGeom>
          <a:solidFill>
            <a:schemeClr val="bg2">
              <a:lumMod val="50000"/>
              <a:lumOff val="50000"/>
            </a:schemeClr>
          </a:solidFill>
        </p:spPr>
      </p:pic>
      <p:pic>
        <p:nvPicPr>
          <p:cNvPr id="13" name="Picture Placeholder 17" descr="A close-up of a plant&#10;&#10;Description automatically generated">
            <a:extLst>
              <a:ext uri="{FF2B5EF4-FFF2-40B4-BE49-F238E27FC236}">
                <a16:creationId xmlns:a16="http://schemas.microsoft.com/office/drawing/2014/main" id="{81643EFC-EC20-2F3A-D85B-3788A9920CBC}"/>
              </a:ext>
            </a:extLst>
          </p:cNvPr>
          <p:cNvPicPr>
            <a:picLocks noGrp="1" noChangeAspect="1"/>
          </p:cNvPicPr>
          <p:nvPr>
            <p:ph type="pic" sz="quarter" idx="13"/>
          </p:nvPr>
        </p:nvPicPr>
        <p:blipFill rotWithShape="1">
          <a:blip r:embed="rId5"/>
          <a:srcRect/>
          <a:stretch/>
        </p:blipFill>
        <p:spPr>
          <a:xfrm>
            <a:off x="0" y="4160520"/>
            <a:ext cx="4067175" cy="2697480"/>
          </a:xfrm>
          <a:prstGeom prst="rect">
            <a:avLst/>
          </a:prstGeom>
          <a:solidFill>
            <a:schemeClr val="bg2">
              <a:lumMod val="50000"/>
              <a:lumOff val="50000"/>
            </a:schemeClr>
          </a:solidFill>
        </p:spPr>
      </p:pic>
    </p:spTree>
    <p:extLst>
      <p:ext uri="{BB962C8B-B14F-4D97-AF65-F5344CB8AC3E}">
        <p14:creationId xmlns:p14="http://schemas.microsoft.com/office/powerpoint/2010/main" val="287972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4AF6-2947-5439-F26A-5E91BDE5BF7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B8BB6F1-1224-26B9-95FB-17C3CAF1A736}"/>
              </a:ext>
            </a:extLst>
          </p:cNvPr>
          <p:cNvSpPr>
            <a:spLocks noGrp="1"/>
          </p:cNvSpPr>
          <p:nvPr>
            <p:ph idx="1"/>
          </p:nvPr>
        </p:nvSpPr>
        <p:spPr/>
        <p:txBody>
          <a:bodyPr/>
          <a:lstStyle/>
          <a:p>
            <a:pPr marL="0" indent="0">
              <a:buNone/>
            </a:pPr>
            <a:r>
              <a:rPr lang="en-US" dirty="0"/>
              <a:t>What is a traveling wave and why do we care about them?</a:t>
            </a:r>
          </a:p>
          <a:p>
            <a:pPr marL="0" indent="0">
              <a:buNone/>
            </a:pPr>
            <a:r>
              <a:rPr lang="en-US" dirty="0"/>
              <a:t>How do we incorporate long distance migration?</a:t>
            </a:r>
          </a:p>
          <a:p>
            <a:pPr marL="0" indent="0">
              <a:buNone/>
            </a:pPr>
            <a:endParaRPr lang="en-US" dirty="0"/>
          </a:p>
        </p:txBody>
      </p:sp>
      <p:sp>
        <p:nvSpPr>
          <p:cNvPr id="4" name="Date Placeholder 3">
            <a:extLst>
              <a:ext uri="{FF2B5EF4-FFF2-40B4-BE49-F238E27FC236}">
                <a16:creationId xmlns:a16="http://schemas.microsoft.com/office/drawing/2014/main" id="{4BCA13AE-60A9-FE45-3EB7-5D2A5316B7B7}"/>
              </a:ext>
            </a:extLst>
          </p:cNvPr>
          <p:cNvSpPr>
            <a:spLocks noGrp="1"/>
          </p:cNvSpPr>
          <p:nvPr>
            <p:ph type="dt" sz="half" idx="2"/>
          </p:nvPr>
        </p:nvSpPr>
        <p:spPr/>
        <p:txBody>
          <a:bodyPr/>
          <a:lstStyle/>
          <a:p>
            <a:r>
              <a:rPr lang="en-US" dirty="0"/>
              <a:t>Aidan Olson</a:t>
            </a:r>
          </a:p>
        </p:txBody>
      </p:sp>
      <p:sp>
        <p:nvSpPr>
          <p:cNvPr id="5" name="Footer Placeholder 4">
            <a:extLst>
              <a:ext uri="{FF2B5EF4-FFF2-40B4-BE49-F238E27FC236}">
                <a16:creationId xmlns:a16="http://schemas.microsoft.com/office/drawing/2014/main" id="{E1DBF583-9D5D-3FDA-451E-2D5986965355}"/>
              </a:ext>
            </a:extLst>
          </p:cNvPr>
          <p:cNvSpPr>
            <a:spLocks noGrp="1"/>
          </p:cNvSpPr>
          <p:nvPr>
            <p:ph type="ftr" sz="quarter" idx="3"/>
          </p:nvPr>
        </p:nvSpPr>
        <p:spPr/>
        <p:txBody>
          <a:bodyPr/>
          <a:lstStyle/>
          <a:p>
            <a:r>
              <a:rPr lang="en-US" dirty="0"/>
              <a:t>Shigesada et al. 1995</a:t>
            </a:r>
          </a:p>
        </p:txBody>
      </p:sp>
      <p:sp>
        <p:nvSpPr>
          <p:cNvPr id="6" name="Slide Number Placeholder 5">
            <a:extLst>
              <a:ext uri="{FF2B5EF4-FFF2-40B4-BE49-F238E27FC236}">
                <a16:creationId xmlns:a16="http://schemas.microsoft.com/office/drawing/2014/main" id="{7CEEF3E7-7FF3-4994-984F-C1388BFA6C1B}"/>
              </a:ext>
            </a:extLst>
          </p:cNvPr>
          <p:cNvSpPr>
            <a:spLocks noGrp="1"/>
          </p:cNvSpPr>
          <p:nvPr>
            <p:ph type="sldNum" sz="quarter" idx="4"/>
          </p:nvPr>
        </p:nvSpPr>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2696232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5655-2F00-B670-32A4-2F7E8ADD8330}"/>
              </a:ext>
            </a:extLst>
          </p:cNvPr>
          <p:cNvSpPr>
            <a:spLocks noGrp="1"/>
          </p:cNvSpPr>
          <p:nvPr>
            <p:ph type="title"/>
          </p:nvPr>
        </p:nvSpPr>
        <p:spPr/>
        <p:txBody>
          <a:bodyPr/>
          <a:lstStyle/>
          <a:p>
            <a:r>
              <a:rPr lang="en-US" dirty="0"/>
              <a:t>Traveling Waves</a:t>
            </a:r>
          </a:p>
        </p:txBody>
      </p:sp>
      <p:sp>
        <p:nvSpPr>
          <p:cNvPr id="3" name="Content Placeholder 2">
            <a:extLst>
              <a:ext uri="{FF2B5EF4-FFF2-40B4-BE49-F238E27FC236}">
                <a16:creationId xmlns:a16="http://schemas.microsoft.com/office/drawing/2014/main" id="{F3FAE8C2-92ED-4306-B03C-FB5FA6E13615}"/>
              </a:ext>
            </a:extLst>
          </p:cNvPr>
          <p:cNvSpPr>
            <a:spLocks noGrp="1"/>
          </p:cNvSpPr>
          <p:nvPr>
            <p:ph idx="1"/>
          </p:nvPr>
        </p:nvSpPr>
        <p:spPr/>
        <p:txBody>
          <a:bodyPr/>
          <a:lstStyle/>
          <a:p>
            <a:pPr marL="342900" indent="-342900">
              <a:buFont typeface="Arial" panose="020B0604020202020204" pitchFamily="34" charset="0"/>
              <a:buChar char="•"/>
            </a:pPr>
            <a:r>
              <a:rPr lang="en-US" dirty="0"/>
              <a:t>Often used to solve more complicated PDEs</a:t>
            </a:r>
          </a:p>
          <a:p>
            <a:pPr marL="342900" indent="-342900">
              <a:buFont typeface="Arial" panose="020B0604020202020204" pitchFamily="34" charset="0"/>
              <a:buChar char="•"/>
            </a:pPr>
            <a:r>
              <a:rPr lang="en-US" dirty="0"/>
              <a:t>Offer intuitive insights about the evolution of an independent variable </a:t>
            </a:r>
          </a:p>
        </p:txBody>
      </p:sp>
      <p:sp>
        <p:nvSpPr>
          <p:cNvPr id="6" name="Date Placeholder 5">
            <a:extLst>
              <a:ext uri="{FF2B5EF4-FFF2-40B4-BE49-F238E27FC236}">
                <a16:creationId xmlns:a16="http://schemas.microsoft.com/office/drawing/2014/main" id="{9E90F908-A209-F09C-FEDB-652C371F6CED}"/>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B155B2A1-EAEA-BA56-6C2D-D75BF221C580}"/>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E5E1B8C1-FA4D-1FB5-7CC7-EE609CF940CD}"/>
              </a:ext>
            </a:extLst>
          </p:cNvPr>
          <p:cNvSpPr>
            <a:spLocks noGrp="1"/>
          </p:cNvSpPr>
          <p:nvPr>
            <p:ph type="sldNum" sz="quarter" idx="4"/>
          </p:nvPr>
        </p:nvSpPr>
        <p:spPr/>
        <p:txBody>
          <a:bodyPr/>
          <a:lstStyle/>
          <a:p>
            <a:fld id="{AE208ADF-3ADD-483D-A721-14E3EEE2C135}" type="slidenum">
              <a:rPr lang="en-US" smtClean="0"/>
              <a:pPr/>
              <a:t>13</a:t>
            </a:fld>
            <a:endParaRPr lang="en-US" dirty="0"/>
          </a:p>
        </p:txBody>
      </p:sp>
      <p:pic>
        <p:nvPicPr>
          <p:cNvPr id="15" name="Picture Placeholder 11" descr="A math equations with different symbols&#10;&#10;Description automatically generated with medium confidence">
            <a:extLst>
              <a:ext uri="{FF2B5EF4-FFF2-40B4-BE49-F238E27FC236}">
                <a16:creationId xmlns:a16="http://schemas.microsoft.com/office/drawing/2014/main" id="{9A8F993C-F162-A062-5632-B934B02F3988}"/>
              </a:ext>
            </a:extLst>
          </p:cNvPr>
          <p:cNvPicPr>
            <a:picLocks noGrp="1" noChangeAspect="1"/>
          </p:cNvPicPr>
          <p:nvPr>
            <p:ph type="pic" sz="quarter" idx="13"/>
          </p:nvPr>
        </p:nvPicPr>
        <p:blipFill>
          <a:blip r:embed="rId3"/>
          <a:srcRect t="3993" b="3993"/>
          <a:stretch>
            <a:fillRect/>
          </a:stretch>
        </p:blipFill>
        <p:spPr/>
      </p:pic>
      <p:pic>
        <p:nvPicPr>
          <p:cNvPr id="20" name="Picture Placeholder 19">
            <a:extLst>
              <a:ext uri="{FF2B5EF4-FFF2-40B4-BE49-F238E27FC236}">
                <a16:creationId xmlns:a16="http://schemas.microsoft.com/office/drawing/2014/main" id="{6162B7D6-FB96-7146-E015-7A1981A5D897}"/>
              </a:ext>
            </a:extLst>
          </p:cNvPr>
          <p:cNvPicPr>
            <a:picLocks noGrp="1" noChangeAspect="1"/>
          </p:cNvPicPr>
          <p:nvPr>
            <p:ph type="pic" sz="quarter" idx="14"/>
          </p:nvPr>
        </p:nvPicPr>
        <p:blipFill>
          <a:blip r:embed="rId4"/>
          <a:srcRect t="11249" b="11249"/>
          <a:stretch>
            <a:fillRect/>
          </a:stretch>
        </p:blipFill>
        <p:spPr>
          <a:prstGeom prst="rect">
            <a:avLst/>
          </a:prstGeom>
        </p:spPr>
      </p:pic>
      <p:pic>
        <p:nvPicPr>
          <p:cNvPr id="30" name="Picture 29" descr="A mathematical equation with black text&#10;&#10;Description automatically generated with medium confidence">
            <a:extLst>
              <a:ext uri="{FF2B5EF4-FFF2-40B4-BE49-F238E27FC236}">
                <a16:creationId xmlns:a16="http://schemas.microsoft.com/office/drawing/2014/main" id="{E24C4547-0AE0-880E-86D4-D8D1E8955164}"/>
              </a:ext>
            </a:extLst>
          </p:cNvPr>
          <p:cNvPicPr>
            <a:picLocks noChangeAspect="1"/>
          </p:cNvPicPr>
          <p:nvPr/>
        </p:nvPicPr>
        <p:blipFill>
          <a:blip r:embed="rId5"/>
          <a:stretch>
            <a:fillRect/>
          </a:stretch>
        </p:blipFill>
        <p:spPr>
          <a:xfrm>
            <a:off x="3581399" y="4825897"/>
            <a:ext cx="2687830" cy="1364591"/>
          </a:xfrm>
          <a:prstGeom prst="rect">
            <a:avLst/>
          </a:prstGeom>
        </p:spPr>
      </p:pic>
    </p:spTree>
    <p:extLst>
      <p:ext uri="{BB962C8B-B14F-4D97-AF65-F5344CB8AC3E}">
        <p14:creationId xmlns:p14="http://schemas.microsoft.com/office/powerpoint/2010/main" val="5991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240D-F06E-3A46-206F-B30770474266}"/>
              </a:ext>
            </a:extLst>
          </p:cNvPr>
          <p:cNvSpPr>
            <a:spLocks noGrp="1"/>
          </p:cNvSpPr>
          <p:nvPr>
            <p:ph type="title"/>
          </p:nvPr>
        </p:nvSpPr>
        <p:spPr>
          <a:xfrm>
            <a:off x="838200" y="695834"/>
            <a:ext cx="10515600" cy="899783"/>
          </a:xfrm>
        </p:spPr>
        <p:txBody>
          <a:bodyPr/>
          <a:lstStyle/>
          <a:p>
            <a:r>
              <a:rPr lang="en-US" sz="3500" dirty="0"/>
              <a:t>Traveling Waves in Population Dynamics</a:t>
            </a:r>
          </a:p>
        </p:txBody>
      </p:sp>
      <p:sp>
        <p:nvSpPr>
          <p:cNvPr id="3" name="Text Placeholder 2">
            <a:extLst>
              <a:ext uri="{FF2B5EF4-FFF2-40B4-BE49-F238E27FC236}">
                <a16:creationId xmlns:a16="http://schemas.microsoft.com/office/drawing/2014/main" id="{7FA5889C-99C6-EDB1-D651-A44B39CBFB51}"/>
              </a:ext>
            </a:extLst>
          </p:cNvPr>
          <p:cNvSpPr>
            <a:spLocks noGrp="1"/>
          </p:cNvSpPr>
          <p:nvPr>
            <p:ph type="body" sz="quarter" idx="16"/>
          </p:nvPr>
        </p:nvSpPr>
        <p:spPr/>
        <p:txBody>
          <a:bodyPr>
            <a:normAutofit/>
          </a:bodyPr>
          <a:lstStyle/>
          <a:p>
            <a:r>
              <a:rPr lang="en-US" dirty="0"/>
              <a:t>They are very simple!</a:t>
            </a:r>
          </a:p>
          <a:p>
            <a:endParaRPr lang="en-US" dirty="0"/>
          </a:p>
          <a:p>
            <a:r>
              <a:rPr lang="en-US" dirty="0"/>
              <a:t>Key word: </a:t>
            </a:r>
            <a:r>
              <a:rPr lang="en-US" u="sng" dirty="0"/>
              <a:t>Ansatz</a:t>
            </a:r>
            <a:r>
              <a:rPr lang="en-US" dirty="0"/>
              <a:t> </a:t>
            </a:r>
          </a:p>
        </p:txBody>
      </p:sp>
      <p:sp>
        <p:nvSpPr>
          <p:cNvPr id="5" name="Date Placeholder 4">
            <a:extLst>
              <a:ext uri="{FF2B5EF4-FFF2-40B4-BE49-F238E27FC236}">
                <a16:creationId xmlns:a16="http://schemas.microsoft.com/office/drawing/2014/main" id="{38F388B3-2606-DE0B-8099-DE02CBBBA2B2}"/>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48F9EA90-3C35-7DE9-A315-F24C61CFECAD}"/>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1C78983E-06AA-6061-EB16-103C4A796FD5}"/>
              </a:ext>
            </a:extLst>
          </p:cNvPr>
          <p:cNvSpPr>
            <a:spLocks noGrp="1"/>
          </p:cNvSpPr>
          <p:nvPr>
            <p:ph type="sldNum" sz="quarter" idx="4"/>
          </p:nvPr>
        </p:nvSpPr>
        <p:spPr/>
        <p:txBody>
          <a:bodyPr/>
          <a:lstStyle/>
          <a:p>
            <a:fld id="{AE208ADF-3ADD-483D-A721-14E3EEE2C135}" type="slidenum">
              <a:rPr lang="en-US" smtClean="0"/>
              <a:pPr/>
              <a:t>14</a:t>
            </a:fld>
            <a:endParaRPr lang="en-US" dirty="0"/>
          </a:p>
        </p:txBody>
      </p:sp>
      <p:pic>
        <p:nvPicPr>
          <p:cNvPr id="32" name="Picture Placeholder 31" descr="A math equations on a white background&#10;&#10;Description automatically generated">
            <a:extLst>
              <a:ext uri="{FF2B5EF4-FFF2-40B4-BE49-F238E27FC236}">
                <a16:creationId xmlns:a16="http://schemas.microsoft.com/office/drawing/2014/main" id="{20680459-FA60-7193-7118-6A1AB5007387}"/>
              </a:ext>
            </a:extLst>
          </p:cNvPr>
          <p:cNvPicPr>
            <a:picLocks noGrp="1" noChangeAspect="1"/>
          </p:cNvPicPr>
          <p:nvPr>
            <p:ph type="pic" sz="quarter" idx="15"/>
          </p:nvPr>
        </p:nvPicPr>
        <p:blipFill>
          <a:blip r:embed="rId3"/>
          <a:srcRect l="14384" r="14384"/>
          <a:stretch>
            <a:fillRect/>
          </a:stretch>
        </p:blipFill>
        <p:spPr>
          <a:prstGeom prst="rect">
            <a:avLst/>
          </a:prstGeom>
        </p:spPr>
      </p:pic>
      <p:pic>
        <p:nvPicPr>
          <p:cNvPr id="37" name="Picture Placeholder 36" descr="A math equations with numbers&#10;&#10;Description automatically generated with medium confidence">
            <a:extLst>
              <a:ext uri="{FF2B5EF4-FFF2-40B4-BE49-F238E27FC236}">
                <a16:creationId xmlns:a16="http://schemas.microsoft.com/office/drawing/2014/main" id="{24E1847C-6805-152D-BBB6-AC867592BEF9}"/>
              </a:ext>
            </a:extLst>
          </p:cNvPr>
          <p:cNvPicPr>
            <a:picLocks noGrp="1" noChangeAspect="1"/>
          </p:cNvPicPr>
          <p:nvPr>
            <p:ph type="pic" sz="quarter" idx="14"/>
          </p:nvPr>
        </p:nvPicPr>
        <p:blipFill>
          <a:blip r:embed="rId4"/>
          <a:srcRect l="6393" r="6393"/>
          <a:stretch>
            <a:fillRect/>
          </a:stretch>
        </p:blipFill>
        <p:spPr>
          <a:prstGeom prst="rect">
            <a:avLst/>
          </a:prstGeom>
        </p:spPr>
      </p:pic>
      <p:sp>
        <p:nvSpPr>
          <p:cNvPr id="42" name="TextBox 41">
            <a:extLst>
              <a:ext uri="{FF2B5EF4-FFF2-40B4-BE49-F238E27FC236}">
                <a16:creationId xmlns:a16="http://schemas.microsoft.com/office/drawing/2014/main" id="{8E2BEB9D-F656-9086-C14C-2E2B421009D7}"/>
              </a:ext>
            </a:extLst>
          </p:cNvPr>
          <p:cNvSpPr txBox="1"/>
          <p:nvPr/>
        </p:nvSpPr>
        <p:spPr>
          <a:xfrm>
            <a:off x="838200" y="4292600"/>
            <a:ext cx="2095500" cy="369332"/>
          </a:xfrm>
          <a:prstGeom prst="rect">
            <a:avLst/>
          </a:prstGeom>
          <a:noFill/>
        </p:spPr>
        <p:txBody>
          <a:bodyPr wrap="square" rtlCol="0">
            <a:spAutoFit/>
          </a:bodyPr>
          <a:lstStyle/>
          <a:p>
            <a:r>
              <a:rPr lang="en-US" dirty="0"/>
              <a:t>Original Equation</a:t>
            </a:r>
          </a:p>
        </p:txBody>
      </p:sp>
      <p:pic>
        <p:nvPicPr>
          <p:cNvPr id="51" name="Picture Placeholder 50" descr="A mathematical equation with black text&#10;&#10;Description automatically generated with medium confidence">
            <a:extLst>
              <a:ext uri="{FF2B5EF4-FFF2-40B4-BE49-F238E27FC236}">
                <a16:creationId xmlns:a16="http://schemas.microsoft.com/office/drawing/2014/main" id="{20EF27BA-4163-4A2F-254D-4C3050A9177B}"/>
              </a:ext>
            </a:extLst>
          </p:cNvPr>
          <p:cNvPicPr>
            <a:picLocks noGrp="1" noChangeAspect="1"/>
          </p:cNvPicPr>
          <p:nvPr>
            <p:ph type="pic" sz="quarter" idx="13"/>
          </p:nvPr>
        </p:nvPicPr>
        <p:blipFill>
          <a:blip r:embed="rId5"/>
          <a:srcRect l="17434" r="17434"/>
          <a:stretch>
            <a:fillRect/>
          </a:stretch>
        </p:blipFill>
        <p:spPr/>
      </p:pic>
      <p:pic>
        <p:nvPicPr>
          <p:cNvPr id="53" name="Picture 52" descr="A mathematical equation with black text&#10;&#10;Description automatically generated">
            <a:extLst>
              <a:ext uri="{FF2B5EF4-FFF2-40B4-BE49-F238E27FC236}">
                <a16:creationId xmlns:a16="http://schemas.microsoft.com/office/drawing/2014/main" id="{6335F5BD-141E-8640-DCF1-660B29763F7F}"/>
              </a:ext>
            </a:extLst>
          </p:cNvPr>
          <p:cNvPicPr>
            <a:picLocks noChangeAspect="1"/>
          </p:cNvPicPr>
          <p:nvPr/>
        </p:nvPicPr>
        <p:blipFill>
          <a:blip r:embed="rId6"/>
          <a:stretch>
            <a:fillRect/>
          </a:stretch>
        </p:blipFill>
        <p:spPr>
          <a:xfrm>
            <a:off x="4169388" y="1948047"/>
            <a:ext cx="3463925" cy="1480953"/>
          </a:xfrm>
          <a:prstGeom prst="rect">
            <a:avLst/>
          </a:prstGeom>
        </p:spPr>
      </p:pic>
      <p:sp>
        <p:nvSpPr>
          <p:cNvPr id="54" name="TextBox 53">
            <a:extLst>
              <a:ext uri="{FF2B5EF4-FFF2-40B4-BE49-F238E27FC236}">
                <a16:creationId xmlns:a16="http://schemas.microsoft.com/office/drawing/2014/main" id="{50AF4B85-0151-A5AE-93A0-B76675BE1AB2}"/>
              </a:ext>
            </a:extLst>
          </p:cNvPr>
          <p:cNvSpPr txBox="1"/>
          <p:nvPr/>
        </p:nvSpPr>
        <p:spPr>
          <a:xfrm>
            <a:off x="8301990" y="4160520"/>
            <a:ext cx="3787139" cy="369332"/>
          </a:xfrm>
          <a:prstGeom prst="rect">
            <a:avLst/>
          </a:prstGeom>
          <a:noFill/>
        </p:spPr>
        <p:txBody>
          <a:bodyPr wrap="square" rtlCol="0">
            <a:spAutoFit/>
          </a:bodyPr>
          <a:lstStyle/>
          <a:p>
            <a:pPr algn="ctr"/>
            <a:r>
              <a:rPr lang="en-US" dirty="0">
                <a:solidFill>
                  <a:srgbClr val="FF0000"/>
                </a:solidFill>
              </a:rPr>
              <a:t>Stratified Diffusion Model Sneak Peak!</a:t>
            </a:r>
          </a:p>
        </p:txBody>
      </p:sp>
    </p:spTree>
    <p:extLst>
      <p:ext uri="{BB962C8B-B14F-4D97-AF65-F5344CB8AC3E}">
        <p14:creationId xmlns:p14="http://schemas.microsoft.com/office/powerpoint/2010/main" val="275444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A84E8-E232-9952-C016-873CC94CE07D}"/>
              </a:ext>
            </a:extLst>
          </p:cNvPr>
          <p:cNvSpPr>
            <a:spLocks noGrp="1"/>
          </p:cNvSpPr>
          <p:nvPr>
            <p:ph type="title"/>
          </p:nvPr>
        </p:nvSpPr>
        <p:spPr>
          <a:xfrm>
            <a:off x="845164" y="695834"/>
            <a:ext cx="10515600" cy="899783"/>
          </a:xfrm>
        </p:spPr>
        <p:txBody>
          <a:bodyPr/>
          <a:lstStyle/>
          <a:p>
            <a:r>
              <a:rPr lang="en-US" dirty="0"/>
              <a:t>Digression: 1D Reaction Diffusion (KPP) Equation</a:t>
            </a:r>
          </a:p>
        </p:txBody>
      </p:sp>
      <p:sp>
        <p:nvSpPr>
          <p:cNvPr id="3" name="Text Placeholder 2">
            <a:extLst>
              <a:ext uri="{FF2B5EF4-FFF2-40B4-BE49-F238E27FC236}">
                <a16:creationId xmlns:a16="http://schemas.microsoft.com/office/drawing/2014/main" id="{1A23F86A-805D-673A-6288-C7ADAA8E0809}"/>
              </a:ext>
            </a:extLst>
          </p:cNvPr>
          <p:cNvSpPr>
            <a:spLocks noGrp="1"/>
          </p:cNvSpPr>
          <p:nvPr>
            <p:ph type="body" sz="quarter" idx="16"/>
          </p:nvPr>
        </p:nvSpPr>
        <p:spPr/>
        <p:txBody>
          <a:bodyPr/>
          <a:lstStyle/>
          <a:p>
            <a:r>
              <a:rPr lang="en-US" dirty="0"/>
              <a:t>Objective: Make an ansatz (good guess) on the form of a traveling wave that would solve the 1D KPP Equation. Then, see what implications arise about the speed of our wave. This is an exercise to introduce traveling wave solutions to PDEs.</a:t>
            </a:r>
          </a:p>
        </p:txBody>
      </p:sp>
      <p:pic>
        <p:nvPicPr>
          <p:cNvPr id="10" name="Picture Placeholder 9">
            <a:extLst>
              <a:ext uri="{FF2B5EF4-FFF2-40B4-BE49-F238E27FC236}">
                <a16:creationId xmlns:a16="http://schemas.microsoft.com/office/drawing/2014/main" id="{934E109B-0843-0DE9-A601-BAF7FE9A62B6}"/>
              </a:ext>
            </a:extLst>
          </p:cNvPr>
          <p:cNvPicPr>
            <a:picLocks noGrp="1" noChangeAspect="1"/>
          </p:cNvPicPr>
          <p:nvPr>
            <p:ph type="pic" sz="quarter" idx="13"/>
          </p:nvPr>
        </p:nvPicPr>
        <p:blipFill rotWithShape="1">
          <a:blip r:embed="rId3"/>
          <a:srcRect l="50128" r="500"/>
          <a:stretch/>
        </p:blipFill>
        <p:spPr>
          <a:xfrm>
            <a:off x="4129469" y="4160520"/>
            <a:ext cx="4067175" cy="2697480"/>
          </a:xfrm>
        </p:spPr>
      </p:pic>
      <p:sp>
        <p:nvSpPr>
          <p:cNvPr id="5" name="Date Placeholder 4">
            <a:extLst>
              <a:ext uri="{FF2B5EF4-FFF2-40B4-BE49-F238E27FC236}">
                <a16:creationId xmlns:a16="http://schemas.microsoft.com/office/drawing/2014/main" id="{2C188311-442B-ECFC-A1F4-AF74FEC6B683}"/>
              </a:ext>
            </a:extLst>
          </p:cNvPr>
          <p:cNvSpPr>
            <a:spLocks noGrp="1"/>
          </p:cNvSpPr>
          <p:nvPr>
            <p:ph type="dt" sz="half" idx="2"/>
          </p:nvPr>
        </p:nvSpPr>
        <p:spPr/>
        <p:txBody>
          <a:bodyPr/>
          <a:lstStyle/>
          <a:p>
            <a:r>
              <a:rPr lang="en-US"/>
              <a:t>Aidan Olson</a:t>
            </a:r>
            <a:endParaRPr lang="en-US" dirty="0"/>
          </a:p>
        </p:txBody>
      </p:sp>
      <p:pic>
        <p:nvPicPr>
          <p:cNvPr id="12" name="Picture Placeholder 11" descr="A math equations with numbers&#10;&#10;Description automatically generated with medium confidence">
            <a:extLst>
              <a:ext uri="{FF2B5EF4-FFF2-40B4-BE49-F238E27FC236}">
                <a16:creationId xmlns:a16="http://schemas.microsoft.com/office/drawing/2014/main" id="{92BDEB82-7B41-99AD-A61E-90025380E587}"/>
              </a:ext>
            </a:extLst>
          </p:cNvPr>
          <p:cNvPicPr>
            <a:picLocks noGrp="1" noChangeAspect="1"/>
          </p:cNvPicPr>
          <p:nvPr>
            <p:ph type="pic" sz="quarter" idx="14"/>
          </p:nvPr>
        </p:nvPicPr>
        <p:blipFill>
          <a:blip r:embed="rId4"/>
          <a:srcRect l="15231" r="15231"/>
          <a:stretch>
            <a:fillRect/>
          </a:stretch>
        </p:blipFill>
        <p:spPr>
          <a:xfrm>
            <a:off x="0" y="4160520"/>
            <a:ext cx="4133088" cy="2697480"/>
          </a:xfrm>
        </p:spPr>
      </p:pic>
      <p:sp>
        <p:nvSpPr>
          <p:cNvPr id="7" name="Footer Placeholder 6">
            <a:extLst>
              <a:ext uri="{FF2B5EF4-FFF2-40B4-BE49-F238E27FC236}">
                <a16:creationId xmlns:a16="http://schemas.microsoft.com/office/drawing/2014/main" id="{614D9734-6A63-2B80-164B-F8922F7553C2}"/>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FCFD8EB0-50B4-A9F6-3566-2672F00B2F0E}"/>
              </a:ext>
            </a:extLst>
          </p:cNvPr>
          <p:cNvSpPr>
            <a:spLocks noGrp="1"/>
          </p:cNvSpPr>
          <p:nvPr>
            <p:ph type="sldNum" sz="quarter" idx="4"/>
          </p:nvPr>
        </p:nvSpPr>
        <p:spPr/>
        <p:txBody>
          <a:bodyPr/>
          <a:lstStyle/>
          <a:p>
            <a:fld id="{AE208ADF-3ADD-483D-A721-14E3EEE2C135}" type="slidenum">
              <a:rPr lang="en-US" smtClean="0"/>
              <a:pPr/>
              <a:t>15</a:t>
            </a:fld>
            <a:endParaRPr lang="en-US" dirty="0"/>
          </a:p>
        </p:txBody>
      </p:sp>
      <p:pic>
        <p:nvPicPr>
          <p:cNvPr id="20" name="Picture Placeholder 19" descr="A mathematical equation with black text&#10;&#10;Description automatically generated">
            <a:extLst>
              <a:ext uri="{FF2B5EF4-FFF2-40B4-BE49-F238E27FC236}">
                <a16:creationId xmlns:a16="http://schemas.microsoft.com/office/drawing/2014/main" id="{7B49A5F9-713E-C820-66B4-01901E48AA85}"/>
              </a:ext>
            </a:extLst>
          </p:cNvPr>
          <p:cNvPicPr>
            <a:picLocks noGrp="1" noChangeAspect="1"/>
          </p:cNvPicPr>
          <p:nvPr>
            <p:ph type="pic" sz="quarter" idx="15"/>
          </p:nvPr>
        </p:nvPicPr>
        <p:blipFill>
          <a:blip r:embed="rId5"/>
          <a:srcRect l="13087" r="13087"/>
          <a:stretch>
            <a:fillRect/>
          </a:stretch>
        </p:blipFill>
        <p:spPr/>
      </p:pic>
    </p:spTree>
    <p:extLst>
      <p:ext uri="{BB962C8B-B14F-4D97-AF65-F5344CB8AC3E}">
        <p14:creationId xmlns:p14="http://schemas.microsoft.com/office/powerpoint/2010/main" val="235374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83D3-779C-AFF4-A9CF-6C49637CAE6A}"/>
              </a:ext>
            </a:extLst>
          </p:cNvPr>
          <p:cNvSpPr>
            <a:spLocks noGrp="1"/>
          </p:cNvSpPr>
          <p:nvPr>
            <p:ph type="title"/>
          </p:nvPr>
        </p:nvSpPr>
        <p:spPr/>
        <p:txBody>
          <a:bodyPr/>
          <a:lstStyle/>
          <a:p>
            <a:r>
              <a:rPr lang="en-US" dirty="0">
                <a:solidFill>
                  <a:schemeClr val="tx2"/>
                </a:solidFill>
              </a:rPr>
              <a:t>Replace u(x, t) with v(</a:t>
            </a:r>
            <a:r>
              <a:rPr lang="el-GR" i="0" dirty="0">
                <a:solidFill>
                  <a:schemeClr val="tx2"/>
                </a:solidFill>
                <a:effectLst/>
              </a:rPr>
              <a:t>ξ</a:t>
            </a:r>
            <a:r>
              <a:rPr lang="en-US" dirty="0">
                <a:solidFill>
                  <a:schemeClr val="tx2"/>
                </a:solidFill>
              </a:rPr>
              <a:t>)</a:t>
            </a:r>
            <a:endParaRPr lang="en-US" dirty="0"/>
          </a:p>
        </p:txBody>
      </p:sp>
      <p:sp>
        <p:nvSpPr>
          <p:cNvPr id="3" name="Text Placeholder 2">
            <a:extLst>
              <a:ext uri="{FF2B5EF4-FFF2-40B4-BE49-F238E27FC236}">
                <a16:creationId xmlns:a16="http://schemas.microsoft.com/office/drawing/2014/main" id="{B16FF81C-F6EB-C305-7824-D245C2269863}"/>
              </a:ext>
            </a:extLst>
          </p:cNvPr>
          <p:cNvSpPr>
            <a:spLocks noGrp="1"/>
          </p:cNvSpPr>
          <p:nvPr>
            <p:ph type="body" sz="quarter" idx="16"/>
          </p:nvPr>
        </p:nvSpPr>
        <p:spPr>
          <a:xfrm>
            <a:off x="845164" y="2322909"/>
            <a:ext cx="10112375" cy="1954213"/>
          </a:xfrm>
        </p:spPr>
        <p:txBody>
          <a:bodyPr/>
          <a:lstStyle/>
          <a:p>
            <a:r>
              <a:rPr lang="en-US" dirty="0"/>
              <a:t>Using some calculus, we can substitute our wave solution v(</a:t>
            </a:r>
            <a:r>
              <a:rPr lang="el-GR" i="0" dirty="0">
                <a:solidFill>
                  <a:schemeClr val="tx2"/>
                </a:solidFill>
                <a:effectLst/>
              </a:rPr>
              <a:t>ξ</a:t>
            </a:r>
            <a:r>
              <a:rPr lang="en-US" i="0" dirty="0">
                <a:solidFill>
                  <a:schemeClr val="tx2"/>
                </a:solidFill>
                <a:effectLst/>
              </a:rPr>
              <a:t>) into the original PDE to get a second order ODE. </a:t>
            </a:r>
          </a:p>
        </p:txBody>
      </p:sp>
      <p:sp>
        <p:nvSpPr>
          <p:cNvPr id="5" name="Date Placeholder 4">
            <a:extLst>
              <a:ext uri="{FF2B5EF4-FFF2-40B4-BE49-F238E27FC236}">
                <a16:creationId xmlns:a16="http://schemas.microsoft.com/office/drawing/2014/main" id="{1DB4B592-C7FE-572F-A52F-B368EC6147A8}"/>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E51CD760-DB86-9A2A-AA2D-FD1FDC91DDF7}"/>
              </a:ext>
            </a:extLst>
          </p:cNvPr>
          <p:cNvSpPr>
            <a:spLocks noGrp="1"/>
          </p:cNvSpPr>
          <p:nvPr>
            <p:ph type="ftr" sz="quarter" idx="3"/>
          </p:nvPr>
        </p:nvSpPr>
        <p:spPr/>
        <p:txBody>
          <a:bodyPr/>
          <a:lstStyle/>
          <a:p>
            <a:r>
              <a:rPr lang="en-US" dirty="0"/>
              <a:t>Shigesada et al. 1995</a:t>
            </a:r>
          </a:p>
        </p:txBody>
      </p:sp>
      <p:pic>
        <p:nvPicPr>
          <p:cNvPr id="23" name="Picture Placeholder 22" descr="A mathematical equation with black text&#10;&#10;Description automatically generated with medium confidence">
            <a:extLst>
              <a:ext uri="{FF2B5EF4-FFF2-40B4-BE49-F238E27FC236}">
                <a16:creationId xmlns:a16="http://schemas.microsoft.com/office/drawing/2014/main" id="{F5928B72-796F-9EF3-3CE1-DF12116F511B}"/>
              </a:ext>
            </a:extLst>
          </p:cNvPr>
          <p:cNvPicPr>
            <a:picLocks noGrp="1" noChangeAspect="1"/>
          </p:cNvPicPr>
          <p:nvPr>
            <p:ph type="pic" sz="quarter" idx="15"/>
          </p:nvPr>
        </p:nvPicPr>
        <p:blipFill>
          <a:blip r:embed="rId2"/>
          <a:srcRect l="8207" r="8207"/>
          <a:stretch>
            <a:fillRect/>
          </a:stretch>
        </p:blipFill>
        <p:spPr/>
      </p:pic>
      <p:sp>
        <p:nvSpPr>
          <p:cNvPr id="9" name="Slide Number Placeholder 8">
            <a:extLst>
              <a:ext uri="{FF2B5EF4-FFF2-40B4-BE49-F238E27FC236}">
                <a16:creationId xmlns:a16="http://schemas.microsoft.com/office/drawing/2014/main" id="{FF2300AD-43A8-4F1E-E1AC-A4A6A0877B87}"/>
              </a:ext>
            </a:extLst>
          </p:cNvPr>
          <p:cNvSpPr>
            <a:spLocks noGrp="1"/>
          </p:cNvSpPr>
          <p:nvPr>
            <p:ph type="sldNum" sz="quarter" idx="4"/>
          </p:nvPr>
        </p:nvSpPr>
        <p:spPr/>
        <p:txBody>
          <a:bodyPr/>
          <a:lstStyle/>
          <a:p>
            <a:fld id="{AE208ADF-3ADD-483D-A721-14E3EEE2C135}" type="slidenum">
              <a:rPr lang="en-US" smtClean="0"/>
              <a:pPr/>
              <a:t>16</a:t>
            </a:fld>
            <a:endParaRPr lang="en-US" dirty="0"/>
          </a:p>
        </p:txBody>
      </p:sp>
      <p:pic>
        <p:nvPicPr>
          <p:cNvPr id="19" name="Picture Placeholder 12">
            <a:extLst>
              <a:ext uri="{FF2B5EF4-FFF2-40B4-BE49-F238E27FC236}">
                <a16:creationId xmlns:a16="http://schemas.microsoft.com/office/drawing/2014/main" id="{BF5060F3-FE6D-AB10-74F9-A19862915A5E}"/>
              </a:ext>
            </a:extLst>
          </p:cNvPr>
          <p:cNvPicPr>
            <a:picLocks noGrp="1" noChangeAspect="1"/>
          </p:cNvPicPr>
          <p:nvPr>
            <p:ph type="pic" sz="quarter" idx="13"/>
          </p:nvPr>
        </p:nvPicPr>
        <p:blipFill>
          <a:blip r:embed="rId3"/>
          <a:srcRect l="2152" r="2152"/>
          <a:stretch>
            <a:fillRect/>
          </a:stretch>
        </p:blipFill>
        <p:spPr/>
      </p:pic>
      <p:pic>
        <p:nvPicPr>
          <p:cNvPr id="27" name="Picture Placeholder 26" descr="A group of mathematical equations&#10;&#10;Description automatically generated">
            <a:extLst>
              <a:ext uri="{FF2B5EF4-FFF2-40B4-BE49-F238E27FC236}">
                <a16:creationId xmlns:a16="http://schemas.microsoft.com/office/drawing/2014/main" id="{1DB604AF-ACDF-12DB-A5D0-B4A0D8FB516A}"/>
              </a:ext>
            </a:extLst>
          </p:cNvPr>
          <p:cNvPicPr>
            <a:picLocks noGrp="1" noChangeAspect="1"/>
          </p:cNvPicPr>
          <p:nvPr>
            <p:ph type="pic" sz="quarter" idx="14"/>
          </p:nvPr>
        </p:nvPicPr>
        <p:blipFill>
          <a:blip r:embed="rId4"/>
          <a:srcRect l="6475" r="6475"/>
          <a:stretch>
            <a:fillRect/>
          </a:stretch>
        </p:blipFill>
        <p:spPr/>
      </p:pic>
      <p:sp>
        <p:nvSpPr>
          <p:cNvPr id="28" name="TextBox 27">
            <a:extLst>
              <a:ext uri="{FF2B5EF4-FFF2-40B4-BE49-F238E27FC236}">
                <a16:creationId xmlns:a16="http://schemas.microsoft.com/office/drawing/2014/main" id="{714EC4FA-AA24-635A-D3CE-3D133C3E5DF7}"/>
              </a:ext>
            </a:extLst>
          </p:cNvPr>
          <p:cNvSpPr txBox="1"/>
          <p:nvPr/>
        </p:nvSpPr>
        <p:spPr>
          <a:xfrm>
            <a:off x="4384339" y="6356350"/>
            <a:ext cx="3753822" cy="369332"/>
          </a:xfrm>
          <a:prstGeom prst="rect">
            <a:avLst/>
          </a:prstGeom>
          <a:noFill/>
        </p:spPr>
        <p:txBody>
          <a:bodyPr wrap="square" rtlCol="0">
            <a:spAutoFit/>
          </a:bodyPr>
          <a:lstStyle/>
          <a:p>
            <a:r>
              <a:rPr lang="en-US" dirty="0">
                <a:solidFill>
                  <a:schemeClr val="accent4"/>
                </a:solidFill>
              </a:rPr>
              <a:t>Substitute Derivatives using Chain Rule</a:t>
            </a:r>
          </a:p>
        </p:txBody>
      </p:sp>
      <p:sp>
        <p:nvSpPr>
          <p:cNvPr id="29" name="TextBox 28">
            <a:extLst>
              <a:ext uri="{FF2B5EF4-FFF2-40B4-BE49-F238E27FC236}">
                <a16:creationId xmlns:a16="http://schemas.microsoft.com/office/drawing/2014/main" id="{9D0D4F9E-8720-0858-FFF5-CFAB36DF8417}"/>
              </a:ext>
            </a:extLst>
          </p:cNvPr>
          <p:cNvSpPr txBox="1"/>
          <p:nvPr/>
        </p:nvSpPr>
        <p:spPr>
          <a:xfrm>
            <a:off x="8610602" y="6352143"/>
            <a:ext cx="3642357" cy="369332"/>
          </a:xfrm>
          <a:prstGeom prst="rect">
            <a:avLst/>
          </a:prstGeom>
          <a:noFill/>
        </p:spPr>
        <p:txBody>
          <a:bodyPr wrap="square" rtlCol="0">
            <a:spAutoFit/>
          </a:bodyPr>
          <a:lstStyle/>
          <a:p>
            <a:r>
              <a:rPr lang="en-US" dirty="0">
                <a:solidFill>
                  <a:schemeClr val="accent4"/>
                </a:solidFill>
              </a:rPr>
              <a:t>New Ordinary Differential Equation!</a:t>
            </a:r>
          </a:p>
        </p:txBody>
      </p:sp>
      <p:sp>
        <p:nvSpPr>
          <p:cNvPr id="30" name="TextBox 29">
            <a:extLst>
              <a:ext uri="{FF2B5EF4-FFF2-40B4-BE49-F238E27FC236}">
                <a16:creationId xmlns:a16="http://schemas.microsoft.com/office/drawing/2014/main" id="{B808698A-5C6B-D852-FA44-291736F17881}"/>
              </a:ext>
            </a:extLst>
          </p:cNvPr>
          <p:cNvSpPr txBox="1"/>
          <p:nvPr/>
        </p:nvSpPr>
        <p:spPr>
          <a:xfrm>
            <a:off x="258791" y="6352143"/>
            <a:ext cx="3483981" cy="369332"/>
          </a:xfrm>
          <a:prstGeom prst="rect">
            <a:avLst/>
          </a:prstGeom>
          <a:noFill/>
        </p:spPr>
        <p:txBody>
          <a:bodyPr wrap="square" rtlCol="0">
            <a:spAutoFit/>
          </a:bodyPr>
          <a:lstStyle/>
          <a:p>
            <a:r>
              <a:rPr lang="en-US" dirty="0">
                <a:solidFill>
                  <a:schemeClr val="accent4"/>
                </a:solidFill>
              </a:rPr>
              <a:t>Original Partial Differential Equation</a:t>
            </a:r>
          </a:p>
        </p:txBody>
      </p:sp>
      <p:sp>
        <p:nvSpPr>
          <p:cNvPr id="31" name="TextBox 30">
            <a:extLst>
              <a:ext uri="{FF2B5EF4-FFF2-40B4-BE49-F238E27FC236}">
                <a16:creationId xmlns:a16="http://schemas.microsoft.com/office/drawing/2014/main" id="{8B35F6E9-6019-1B6A-CD31-C2D596461456}"/>
              </a:ext>
            </a:extLst>
          </p:cNvPr>
          <p:cNvSpPr txBox="1"/>
          <p:nvPr/>
        </p:nvSpPr>
        <p:spPr>
          <a:xfrm>
            <a:off x="0" y="4160520"/>
            <a:ext cx="540327" cy="369332"/>
          </a:xfrm>
          <a:prstGeom prst="rect">
            <a:avLst/>
          </a:prstGeom>
          <a:noFill/>
        </p:spPr>
        <p:txBody>
          <a:bodyPr wrap="square" rtlCol="0">
            <a:spAutoFit/>
          </a:bodyPr>
          <a:lstStyle/>
          <a:p>
            <a:r>
              <a:rPr lang="en-US" dirty="0">
                <a:solidFill>
                  <a:srgbClr val="FF0000"/>
                </a:solidFill>
              </a:rPr>
              <a:t>1</a:t>
            </a:r>
          </a:p>
        </p:txBody>
      </p:sp>
      <p:sp>
        <p:nvSpPr>
          <p:cNvPr id="32" name="TextBox 31">
            <a:extLst>
              <a:ext uri="{FF2B5EF4-FFF2-40B4-BE49-F238E27FC236}">
                <a16:creationId xmlns:a16="http://schemas.microsoft.com/office/drawing/2014/main" id="{A4AD47C6-C993-1588-A1C4-6C340E4D5FCF}"/>
              </a:ext>
            </a:extLst>
          </p:cNvPr>
          <p:cNvSpPr txBox="1"/>
          <p:nvPr/>
        </p:nvSpPr>
        <p:spPr>
          <a:xfrm>
            <a:off x="4234952" y="4130083"/>
            <a:ext cx="540327" cy="369332"/>
          </a:xfrm>
          <a:prstGeom prst="rect">
            <a:avLst/>
          </a:prstGeom>
          <a:noFill/>
        </p:spPr>
        <p:txBody>
          <a:bodyPr wrap="squar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F69A21BC-EDED-8628-6B93-853982C6A78D}"/>
              </a:ext>
            </a:extLst>
          </p:cNvPr>
          <p:cNvSpPr txBox="1"/>
          <p:nvPr/>
        </p:nvSpPr>
        <p:spPr>
          <a:xfrm>
            <a:off x="8240024" y="4178531"/>
            <a:ext cx="540327" cy="369332"/>
          </a:xfrm>
          <a:prstGeom prst="rect">
            <a:avLst/>
          </a:prstGeom>
          <a:noFill/>
        </p:spPr>
        <p:txBody>
          <a:bodyPr wrap="square" rtlCol="0">
            <a:spAutoFit/>
          </a:bodyPr>
          <a:lstStyle/>
          <a:p>
            <a:r>
              <a:rPr lang="en-US" dirty="0">
                <a:solidFill>
                  <a:srgbClr val="FF0000"/>
                </a:solidFill>
              </a:rPr>
              <a:t>3</a:t>
            </a:r>
          </a:p>
        </p:txBody>
      </p:sp>
    </p:spTree>
    <p:extLst>
      <p:ext uri="{BB962C8B-B14F-4D97-AF65-F5344CB8AC3E}">
        <p14:creationId xmlns:p14="http://schemas.microsoft.com/office/powerpoint/2010/main" val="339639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5655-2F00-B670-32A4-2F7E8ADD8330}"/>
              </a:ext>
            </a:extLst>
          </p:cNvPr>
          <p:cNvSpPr>
            <a:spLocks noGrp="1"/>
          </p:cNvSpPr>
          <p:nvPr>
            <p:ph type="title"/>
          </p:nvPr>
        </p:nvSpPr>
        <p:spPr/>
        <p:txBody>
          <a:bodyPr>
            <a:normAutofit/>
          </a:bodyPr>
          <a:lstStyle/>
          <a:p>
            <a:r>
              <a:rPr lang="en-US" dirty="0">
                <a:solidFill>
                  <a:schemeClr val="tx2"/>
                </a:solidFill>
              </a:rPr>
              <a:t>Apply the Ansatz</a:t>
            </a:r>
          </a:p>
        </p:txBody>
      </p:sp>
      <p:pic>
        <p:nvPicPr>
          <p:cNvPr id="16" name="Content Placeholder 15" descr="A mathematical equations on a white background&#10;&#10;Description automatically generated">
            <a:extLst>
              <a:ext uri="{FF2B5EF4-FFF2-40B4-BE49-F238E27FC236}">
                <a16:creationId xmlns:a16="http://schemas.microsoft.com/office/drawing/2014/main" id="{4CEA3FB1-10DF-C75D-0D8D-53EB4FE46ABC}"/>
              </a:ext>
            </a:extLst>
          </p:cNvPr>
          <p:cNvPicPr>
            <a:picLocks noGrp="1" noChangeAspect="1"/>
          </p:cNvPicPr>
          <p:nvPr>
            <p:ph idx="1"/>
          </p:nvPr>
        </p:nvPicPr>
        <p:blipFill>
          <a:blip r:embed="rId3"/>
          <a:stretch>
            <a:fillRect/>
          </a:stretch>
        </p:blipFill>
        <p:spPr>
          <a:xfrm>
            <a:off x="798056" y="3264408"/>
            <a:ext cx="4809744" cy="2899491"/>
          </a:xfrm>
        </p:spPr>
      </p:pic>
      <p:sp>
        <p:nvSpPr>
          <p:cNvPr id="6" name="Date Placeholder 5">
            <a:extLst>
              <a:ext uri="{FF2B5EF4-FFF2-40B4-BE49-F238E27FC236}">
                <a16:creationId xmlns:a16="http://schemas.microsoft.com/office/drawing/2014/main" id="{9E90F908-A209-F09C-FEDB-652C371F6CED}"/>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B155B2A1-EAEA-BA56-6C2D-D75BF221C580}"/>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E5E1B8C1-FA4D-1FB5-7CC7-EE609CF940CD}"/>
              </a:ext>
            </a:extLst>
          </p:cNvPr>
          <p:cNvSpPr>
            <a:spLocks noGrp="1"/>
          </p:cNvSpPr>
          <p:nvPr>
            <p:ph type="sldNum" sz="quarter" idx="4"/>
          </p:nvPr>
        </p:nvSpPr>
        <p:spPr/>
        <p:txBody>
          <a:bodyPr/>
          <a:lstStyle/>
          <a:p>
            <a:fld id="{AE208ADF-3ADD-483D-A721-14E3EEE2C135}" type="slidenum">
              <a:rPr lang="en-US" smtClean="0"/>
              <a:pPr/>
              <a:t>17</a:t>
            </a:fld>
            <a:endParaRPr lang="en-US" dirty="0"/>
          </a:p>
        </p:txBody>
      </p:sp>
      <p:pic>
        <p:nvPicPr>
          <p:cNvPr id="12" name="Picture Placeholder 9">
            <a:extLst>
              <a:ext uri="{FF2B5EF4-FFF2-40B4-BE49-F238E27FC236}">
                <a16:creationId xmlns:a16="http://schemas.microsoft.com/office/drawing/2014/main" id="{555119E1-C137-723C-73D1-E57D74F3307B}"/>
              </a:ext>
            </a:extLst>
          </p:cNvPr>
          <p:cNvPicPr>
            <a:picLocks noGrp="1" noChangeAspect="1"/>
          </p:cNvPicPr>
          <p:nvPr>
            <p:ph type="pic" sz="quarter" idx="13"/>
          </p:nvPr>
        </p:nvPicPr>
        <p:blipFill rotWithShape="1">
          <a:blip r:embed="rId4"/>
          <a:srcRect l="50492" t="-351" r="-11" b="351"/>
          <a:stretch/>
        </p:blipFill>
        <p:spPr>
          <a:xfrm>
            <a:off x="6748272" y="658368"/>
            <a:ext cx="4809744" cy="2606040"/>
          </a:xfrm>
          <a:prstGeom prst="rect">
            <a:avLst/>
          </a:prstGeom>
          <a:solidFill>
            <a:schemeClr val="bg2">
              <a:lumMod val="50000"/>
              <a:lumOff val="50000"/>
            </a:schemeClr>
          </a:solidFill>
        </p:spPr>
      </p:pic>
      <p:pic>
        <p:nvPicPr>
          <p:cNvPr id="23" name="Picture Placeholder 22">
            <a:extLst>
              <a:ext uri="{FF2B5EF4-FFF2-40B4-BE49-F238E27FC236}">
                <a16:creationId xmlns:a16="http://schemas.microsoft.com/office/drawing/2014/main" id="{37F3F3A3-57DD-E97F-24B6-E7E199EAE14D}"/>
              </a:ext>
            </a:extLst>
          </p:cNvPr>
          <p:cNvPicPr>
            <a:picLocks noGrp="1" noChangeAspect="1"/>
          </p:cNvPicPr>
          <p:nvPr>
            <p:ph type="pic" sz="quarter" idx="14"/>
          </p:nvPr>
        </p:nvPicPr>
        <p:blipFill>
          <a:blip r:embed="rId5"/>
          <a:srcRect t="7140" b="7140"/>
          <a:stretch>
            <a:fillRect/>
          </a:stretch>
        </p:blipFill>
        <p:spPr>
          <a:prstGeom prst="rect">
            <a:avLst/>
          </a:prstGeom>
        </p:spPr>
      </p:pic>
      <p:sp>
        <p:nvSpPr>
          <p:cNvPr id="25" name="Rectangle 24">
            <a:extLst>
              <a:ext uri="{FF2B5EF4-FFF2-40B4-BE49-F238E27FC236}">
                <a16:creationId xmlns:a16="http://schemas.microsoft.com/office/drawing/2014/main" id="{F55A3AD7-7939-5B3B-41FB-3193014BB75D}"/>
              </a:ext>
            </a:extLst>
          </p:cNvPr>
          <p:cNvSpPr/>
          <p:nvPr/>
        </p:nvSpPr>
        <p:spPr>
          <a:xfrm>
            <a:off x="8016240" y="5257800"/>
            <a:ext cx="2103120" cy="777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54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CE54-22BD-4960-FF32-CC7ED36A2626}"/>
              </a:ext>
            </a:extLst>
          </p:cNvPr>
          <p:cNvSpPr>
            <a:spLocks noGrp="1"/>
          </p:cNvSpPr>
          <p:nvPr>
            <p:ph type="title"/>
          </p:nvPr>
        </p:nvSpPr>
        <p:spPr/>
        <p:txBody>
          <a:bodyPr>
            <a:normAutofit fontScale="90000"/>
          </a:bodyPr>
          <a:lstStyle/>
          <a:p>
            <a:r>
              <a:rPr lang="en-US" dirty="0"/>
              <a:t>What about the Radial KPP?</a:t>
            </a:r>
          </a:p>
        </p:txBody>
      </p:sp>
      <p:sp>
        <p:nvSpPr>
          <p:cNvPr id="3" name="Content Placeholder 2">
            <a:extLst>
              <a:ext uri="{FF2B5EF4-FFF2-40B4-BE49-F238E27FC236}">
                <a16:creationId xmlns:a16="http://schemas.microsoft.com/office/drawing/2014/main" id="{FFB7B8B0-6281-F2D1-CAF7-D98FF2F18E26}"/>
              </a:ext>
            </a:extLst>
          </p:cNvPr>
          <p:cNvSpPr>
            <a:spLocks noGrp="1"/>
          </p:cNvSpPr>
          <p:nvPr>
            <p:ph idx="1"/>
          </p:nvPr>
        </p:nvSpPr>
        <p:spPr/>
        <p:txBody>
          <a:bodyPr/>
          <a:lstStyle/>
          <a:p>
            <a:r>
              <a:rPr lang="en-US" dirty="0"/>
              <a:t>We expect a similar ansatz to apply in this system because of the results from last time where our population forefront was advancing at a constant positive speed. </a:t>
            </a:r>
          </a:p>
          <a:p>
            <a:r>
              <a:rPr lang="en-US" dirty="0"/>
              <a:t>Let’s repeat the process</a:t>
            </a:r>
          </a:p>
        </p:txBody>
      </p:sp>
      <p:pic>
        <p:nvPicPr>
          <p:cNvPr id="16" name="Picture Placeholder 15" descr="A math equations on a white background&#10;&#10;Description automatically generated">
            <a:extLst>
              <a:ext uri="{FF2B5EF4-FFF2-40B4-BE49-F238E27FC236}">
                <a16:creationId xmlns:a16="http://schemas.microsoft.com/office/drawing/2014/main" id="{A079F885-A904-AFA1-47A7-BF96D3ADD6FA}"/>
              </a:ext>
            </a:extLst>
          </p:cNvPr>
          <p:cNvPicPr>
            <a:picLocks noGrp="1" noChangeAspect="1"/>
          </p:cNvPicPr>
          <p:nvPr>
            <p:ph type="pic" sz="quarter" idx="14"/>
          </p:nvPr>
        </p:nvPicPr>
        <p:blipFill rotWithShape="1">
          <a:blip r:embed="rId2"/>
          <a:srcRect l="7831" t="2307" b="10138"/>
          <a:stretch/>
        </p:blipFill>
        <p:spPr>
          <a:xfrm>
            <a:off x="6748272" y="3584448"/>
            <a:ext cx="4809744" cy="2606040"/>
          </a:xfrm>
        </p:spPr>
      </p:pic>
      <p:sp>
        <p:nvSpPr>
          <p:cNvPr id="6" name="Date Placeholder 5">
            <a:extLst>
              <a:ext uri="{FF2B5EF4-FFF2-40B4-BE49-F238E27FC236}">
                <a16:creationId xmlns:a16="http://schemas.microsoft.com/office/drawing/2014/main" id="{A048EA9A-9C11-9533-5D32-7C910AC20450}"/>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3D266DE9-D7A2-7D52-858A-5856BA0ACCEE}"/>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B58D382C-857C-51EE-7B35-D7DA728CADDA}"/>
              </a:ext>
            </a:extLst>
          </p:cNvPr>
          <p:cNvSpPr>
            <a:spLocks noGrp="1"/>
          </p:cNvSpPr>
          <p:nvPr>
            <p:ph type="sldNum" sz="quarter" idx="4"/>
          </p:nvPr>
        </p:nvSpPr>
        <p:spPr/>
        <p:txBody>
          <a:bodyPr/>
          <a:lstStyle/>
          <a:p>
            <a:fld id="{AE208ADF-3ADD-483D-A721-14E3EEE2C135}" type="slidenum">
              <a:rPr lang="en-US" smtClean="0"/>
              <a:pPr/>
              <a:t>18</a:t>
            </a:fld>
            <a:endParaRPr lang="en-US" dirty="0"/>
          </a:p>
        </p:txBody>
      </p:sp>
      <p:pic>
        <p:nvPicPr>
          <p:cNvPr id="14" name="Picture Placeholder 13" descr="A mathematical equation with numbers and lines&#10;&#10;Description automatically generated with medium confidence">
            <a:extLst>
              <a:ext uri="{FF2B5EF4-FFF2-40B4-BE49-F238E27FC236}">
                <a16:creationId xmlns:a16="http://schemas.microsoft.com/office/drawing/2014/main" id="{7658D3C0-1172-422E-3084-774D73AD6201}"/>
              </a:ext>
            </a:extLst>
          </p:cNvPr>
          <p:cNvPicPr>
            <a:picLocks noGrp="1" noChangeAspect="1"/>
          </p:cNvPicPr>
          <p:nvPr>
            <p:ph type="pic" sz="quarter" idx="13"/>
          </p:nvPr>
        </p:nvPicPr>
        <p:blipFill>
          <a:blip r:embed="rId3"/>
          <a:srcRect t="6937" b="6937"/>
          <a:stretch>
            <a:fillRect/>
          </a:stretch>
        </p:blipFill>
        <p:spPr/>
      </p:pic>
    </p:spTree>
    <p:extLst>
      <p:ext uri="{BB962C8B-B14F-4D97-AF65-F5344CB8AC3E}">
        <p14:creationId xmlns:p14="http://schemas.microsoft.com/office/powerpoint/2010/main" val="359125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83D3-779C-AFF4-A9CF-6C49637CAE6A}"/>
              </a:ext>
            </a:extLst>
          </p:cNvPr>
          <p:cNvSpPr>
            <a:spLocks noGrp="1"/>
          </p:cNvSpPr>
          <p:nvPr>
            <p:ph type="title"/>
          </p:nvPr>
        </p:nvSpPr>
        <p:spPr/>
        <p:txBody>
          <a:bodyPr/>
          <a:lstStyle/>
          <a:p>
            <a:r>
              <a:rPr lang="en-US" dirty="0">
                <a:solidFill>
                  <a:schemeClr val="tx2"/>
                </a:solidFill>
              </a:rPr>
              <a:t>Replace N(r, t) with v(</a:t>
            </a:r>
            <a:r>
              <a:rPr lang="el-GR" i="0" dirty="0">
                <a:solidFill>
                  <a:schemeClr val="tx2"/>
                </a:solidFill>
                <a:effectLst/>
              </a:rPr>
              <a:t>ξ</a:t>
            </a:r>
            <a:r>
              <a:rPr lang="en-US" dirty="0">
                <a:solidFill>
                  <a:schemeClr val="tx2"/>
                </a:solidFill>
              </a:rPr>
              <a:t>)</a:t>
            </a:r>
            <a:endParaRPr lang="en-US" dirty="0"/>
          </a:p>
        </p:txBody>
      </p:sp>
      <p:sp>
        <p:nvSpPr>
          <p:cNvPr id="3" name="Text Placeholder 2">
            <a:extLst>
              <a:ext uri="{FF2B5EF4-FFF2-40B4-BE49-F238E27FC236}">
                <a16:creationId xmlns:a16="http://schemas.microsoft.com/office/drawing/2014/main" id="{B16FF81C-F6EB-C305-7824-D245C2269863}"/>
              </a:ext>
            </a:extLst>
          </p:cNvPr>
          <p:cNvSpPr>
            <a:spLocks noGrp="1"/>
          </p:cNvSpPr>
          <p:nvPr>
            <p:ph type="body" sz="quarter" idx="16"/>
          </p:nvPr>
        </p:nvSpPr>
        <p:spPr/>
        <p:txBody>
          <a:bodyPr/>
          <a:lstStyle/>
          <a:p>
            <a:r>
              <a:rPr lang="en-US" dirty="0"/>
              <a:t>Repeating the previous steps identically gets us here.</a:t>
            </a:r>
            <a:endParaRPr lang="en-US" i="0" dirty="0">
              <a:solidFill>
                <a:schemeClr val="tx2"/>
              </a:solidFill>
              <a:effectLst/>
            </a:endParaRPr>
          </a:p>
        </p:txBody>
      </p:sp>
      <p:sp>
        <p:nvSpPr>
          <p:cNvPr id="5" name="Date Placeholder 4">
            <a:extLst>
              <a:ext uri="{FF2B5EF4-FFF2-40B4-BE49-F238E27FC236}">
                <a16:creationId xmlns:a16="http://schemas.microsoft.com/office/drawing/2014/main" id="{1DB4B592-C7FE-572F-A52F-B368EC6147A8}"/>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E51CD760-DB86-9A2A-AA2D-FD1FDC91DDF7}"/>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FF2300AD-43A8-4F1E-E1AC-A4A6A0877B87}"/>
              </a:ext>
            </a:extLst>
          </p:cNvPr>
          <p:cNvSpPr>
            <a:spLocks noGrp="1"/>
          </p:cNvSpPr>
          <p:nvPr>
            <p:ph type="sldNum" sz="quarter" idx="4"/>
          </p:nvPr>
        </p:nvSpPr>
        <p:spPr/>
        <p:txBody>
          <a:bodyPr/>
          <a:lstStyle/>
          <a:p>
            <a:fld id="{AE208ADF-3ADD-483D-A721-14E3EEE2C135}" type="slidenum">
              <a:rPr lang="en-US" smtClean="0"/>
              <a:pPr/>
              <a:t>19</a:t>
            </a:fld>
            <a:endParaRPr lang="en-US" dirty="0"/>
          </a:p>
        </p:txBody>
      </p:sp>
      <p:sp>
        <p:nvSpPr>
          <p:cNvPr id="28" name="TextBox 27">
            <a:extLst>
              <a:ext uri="{FF2B5EF4-FFF2-40B4-BE49-F238E27FC236}">
                <a16:creationId xmlns:a16="http://schemas.microsoft.com/office/drawing/2014/main" id="{714EC4FA-AA24-635A-D3CE-3D133C3E5DF7}"/>
              </a:ext>
            </a:extLst>
          </p:cNvPr>
          <p:cNvSpPr txBox="1"/>
          <p:nvPr/>
        </p:nvSpPr>
        <p:spPr>
          <a:xfrm>
            <a:off x="4384339" y="6356350"/>
            <a:ext cx="3753822" cy="369332"/>
          </a:xfrm>
          <a:prstGeom prst="rect">
            <a:avLst/>
          </a:prstGeom>
          <a:noFill/>
        </p:spPr>
        <p:txBody>
          <a:bodyPr wrap="square" rtlCol="0">
            <a:spAutoFit/>
          </a:bodyPr>
          <a:lstStyle/>
          <a:p>
            <a:r>
              <a:rPr lang="en-US" dirty="0">
                <a:solidFill>
                  <a:schemeClr val="accent4"/>
                </a:solidFill>
              </a:rPr>
              <a:t>Substitute Derivatives using Chain Rule</a:t>
            </a:r>
          </a:p>
        </p:txBody>
      </p:sp>
      <p:sp>
        <p:nvSpPr>
          <p:cNvPr id="29" name="TextBox 28">
            <a:extLst>
              <a:ext uri="{FF2B5EF4-FFF2-40B4-BE49-F238E27FC236}">
                <a16:creationId xmlns:a16="http://schemas.microsoft.com/office/drawing/2014/main" id="{9D0D4F9E-8720-0858-FFF5-CFAB36DF8417}"/>
              </a:ext>
            </a:extLst>
          </p:cNvPr>
          <p:cNvSpPr txBox="1"/>
          <p:nvPr/>
        </p:nvSpPr>
        <p:spPr>
          <a:xfrm>
            <a:off x="8610602" y="6352143"/>
            <a:ext cx="3642357" cy="369332"/>
          </a:xfrm>
          <a:prstGeom prst="rect">
            <a:avLst/>
          </a:prstGeom>
          <a:noFill/>
        </p:spPr>
        <p:txBody>
          <a:bodyPr wrap="square" rtlCol="0">
            <a:spAutoFit/>
          </a:bodyPr>
          <a:lstStyle/>
          <a:p>
            <a:r>
              <a:rPr lang="en-US" dirty="0">
                <a:solidFill>
                  <a:schemeClr val="accent4"/>
                </a:solidFill>
              </a:rPr>
              <a:t>New Ordinary Differential Equation!</a:t>
            </a:r>
          </a:p>
        </p:txBody>
      </p:sp>
      <p:sp>
        <p:nvSpPr>
          <p:cNvPr id="30" name="TextBox 29">
            <a:extLst>
              <a:ext uri="{FF2B5EF4-FFF2-40B4-BE49-F238E27FC236}">
                <a16:creationId xmlns:a16="http://schemas.microsoft.com/office/drawing/2014/main" id="{B808698A-5C6B-D852-FA44-291736F17881}"/>
              </a:ext>
            </a:extLst>
          </p:cNvPr>
          <p:cNvSpPr txBox="1"/>
          <p:nvPr/>
        </p:nvSpPr>
        <p:spPr>
          <a:xfrm>
            <a:off x="258791" y="6352143"/>
            <a:ext cx="3483981" cy="369332"/>
          </a:xfrm>
          <a:prstGeom prst="rect">
            <a:avLst/>
          </a:prstGeom>
          <a:noFill/>
        </p:spPr>
        <p:txBody>
          <a:bodyPr wrap="square" rtlCol="0">
            <a:spAutoFit/>
          </a:bodyPr>
          <a:lstStyle/>
          <a:p>
            <a:r>
              <a:rPr lang="en-US" dirty="0">
                <a:solidFill>
                  <a:schemeClr val="accent4"/>
                </a:solidFill>
              </a:rPr>
              <a:t>Original Partial Differential Equation</a:t>
            </a:r>
          </a:p>
        </p:txBody>
      </p:sp>
      <p:sp>
        <p:nvSpPr>
          <p:cNvPr id="31" name="TextBox 30">
            <a:extLst>
              <a:ext uri="{FF2B5EF4-FFF2-40B4-BE49-F238E27FC236}">
                <a16:creationId xmlns:a16="http://schemas.microsoft.com/office/drawing/2014/main" id="{8B35F6E9-6019-1B6A-CD31-C2D596461456}"/>
              </a:ext>
            </a:extLst>
          </p:cNvPr>
          <p:cNvSpPr txBox="1"/>
          <p:nvPr/>
        </p:nvSpPr>
        <p:spPr>
          <a:xfrm>
            <a:off x="0" y="4160520"/>
            <a:ext cx="540327" cy="369332"/>
          </a:xfrm>
          <a:prstGeom prst="rect">
            <a:avLst/>
          </a:prstGeom>
          <a:noFill/>
        </p:spPr>
        <p:txBody>
          <a:bodyPr wrap="square" rtlCol="0">
            <a:spAutoFit/>
          </a:bodyPr>
          <a:lstStyle/>
          <a:p>
            <a:r>
              <a:rPr lang="en-US" dirty="0">
                <a:solidFill>
                  <a:srgbClr val="FF0000"/>
                </a:solidFill>
              </a:rPr>
              <a:t>1</a:t>
            </a:r>
          </a:p>
        </p:txBody>
      </p:sp>
      <p:sp>
        <p:nvSpPr>
          <p:cNvPr id="32" name="TextBox 31">
            <a:extLst>
              <a:ext uri="{FF2B5EF4-FFF2-40B4-BE49-F238E27FC236}">
                <a16:creationId xmlns:a16="http://schemas.microsoft.com/office/drawing/2014/main" id="{A4AD47C6-C993-1588-A1C4-6C340E4D5FCF}"/>
              </a:ext>
            </a:extLst>
          </p:cNvPr>
          <p:cNvSpPr txBox="1"/>
          <p:nvPr/>
        </p:nvSpPr>
        <p:spPr>
          <a:xfrm>
            <a:off x="4234952" y="4130083"/>
            <a:ext cx="540327" cy="369332"/>
          </a:xfrm>
          <a:prstGeom prst="rect">
            <a:avLst/>
          </a:prstGeom>
          <a:noFill/>
        </p:spPr>
        <p:txBody>
          <a:bodyPr wrap="squar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F69A21BC-EDED-8628-6B93-853982C6A78D}"/>
              </a:ext>
            </a:extLst>
          </p:cNvPr>
          <p:cNvSpPr txBox="1"/>
          <p:nvPr/>
        </p:nvSpPr>
        <p:spPr>
          <a:xfrm>
            <a:off x="8240024" y="4178531"/>
            <a:ext cx="540327" cy="369332"/>
          </a:xfrm>
          <a:prstGeom prst="rect">
            <a:avLst/>
          </a:prstGeom>
          <a:noFill/>
        </p:spPr>
        <p:txBody>
          <a:bodyPr wrap="square" rtlCol="0">
            <a:spAutoFit/>
          </a:bodyPr>
          <a:lstStyle/>
          <a:p>
            <a:r>
              <a:rPr lang="en-US" dirty="0">
                <a:solidFill>
                  <a:srgbClr val="FF0000"/>
                </a:solidFill>
              </a:rPr>
              <a:t>3</a:t>
            </a:r>
          </a:p>
        </p:txBody>
      </p:sp>
      <p:pic>
        <p:nvPicPr>
          <p:cNvPr id="10" name="Picture Placeholder 9" descr="A mathematical equation with numbers and symbols&#10;&#10;Description automatically generated">
            <a:extLst>
              <a:ext uri="{FF2B5EF4-FFF2-40B4-BE49-F238E27FC236}">
                <a16:creationId xmlns:a16="http://schemas.microsoft.com/office/drawing/2014/main" id="{065D1952-D255-38DF-8DA0-31C678121DB7}"/>
              </a:ext>
            </a:extLst>
          </p:cNvPr>
          <p:cNvPicPr>
            <a:picLocks noGrp="1" noChangeAspect="1"/>
          </p:cNvPicPr>
          <p:nvPr>
            <p:ph type="pic" sz="quarter" idx="13"/>
          </p:nvPr>
        </p:nvPicPr>
        <p:blipFill rotWithShape="1">
          <a:blip r:embed="rId3"/>
          <a:srcRect l="8245" r="5715"/>
          <a:stretch/>
        </p:blipFill>
        <p:spPr>
          <a:xfrm>
            <a:off x="0" y="4160520"/>
            <a:ext cx="4067175" cy="2697480"/>
          </a:xfrm>
        </p:spPr>
      </p:pic>
      <p:pic>
        <p:nvPicPr>
          <p:cNvPr id="16" name="Picture Placeholder 15" descr="A mathematical equation with black text&#10;&#10;Description automatically generated with medium confidence">
            <a:extLst>
              <a:ext uri="{FF2B5EF4-FFF2-40B4-BE49-F238E27FC236}">
                <a16:creationId xmlns:a16="http://schemas.microsoft.com/office/drawing/2014/main" id="{4D5F630D-A6C5-4E4F-E7B1-75E621A8A351}"/>
              </a:ext>
            </a:extLst>
          </p:cNvPr>
          <p:cNvPicPr>
            <a:picLocks noGrp="1" noChangeAspect="1"/>
          </p:cNvPicPr>
          <p:nvPr>
            <p:ph type="pic" sz="quarter" idx="14"/>
          </p:nvPr>
        </p:nvPicPr>
        <p:blipFill rotWithShape="1">
          <a:blip r:embed="rId4"/>
          <a:srcRect l="6653" t="9419" r="6655" b="7375"/>
          <a:stretch/>
        </p:blipFill>
        <p:spPr>
          <a:xfrm>
            <a:off x="4059936" y="4160520"/>
            <a:ext cx="4133088" cy="2697480"/>
          </a:xfrm>
        </p:spPr>
      </p:pic>
      <p:pic>
        <p:nvPicPr>
          <p:cNvPr id="26" name="Picture Placeholder 25" descr="A math equations on a white background&#10;&#10;Description automatically generated">
            <a:extLst>
              <a:ext uri="{FF2B5EF4-FFF2-40B4-BE49-F238E27FC236}">
                <a16:creationId xmlns:a16="http://schemas.microsoft.com/office/drawing/2014/main" id="{9C4243D9-3567-8C17-7C4F-D71A55084900}"/>
              </a:ext>
            </a:extLst>
          </p:cNvPr>
          <p:cNvPicPr>
            <a:picLocks noGrp="1" noChangeAspect="1"/>
          </p:cNvPicPr>
          <p:nvPr>
            <p:ph type="pic" sz="quarter" idx="15"/>
          </p:nvPr>
        </p:nvPicPr>
        <p:blipFill rotWithShape="1">
          <a:blip r:embed="rId5"/>
          <a:srcRect l="11529" t="2803" r="4780" b="632"/>
          <a:stretch/>
        </p:blipFill>
        <p:spPr>
          <a:xfrm>
            <a:off x="8193024" y="4160520"/>
            <a:ext cx="4005072" cy="2697480"/>
          </a:xfrm>
        </p:spPr>
      </p:pic>
    </p:spTree>
    <p:extLst>
      <p:ext uri="{BB962C8B-B14F-4D97-AF65-F5344CB8AC3E}">
        <p14:creationId xmlns:p14="http://schemas.microsoft.com/office/powerpoint/2010/main" val="59638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Content</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t>Recap Last Time</a:t>
            </a:r>
          </a:p>
          <a:p>
            <a:r>
              <a:rPr lang="en-US" dirty="0"/>
              <a:t>Questions</a:t>
            </a:r>
          </a:p>
          <a:p>
            <a:r>
              <a:rPr lang="en-US" dirty="0"/>
              <a:t>Traveling Waves</a:t>
            </a:r>
          </a:p>
          <a:p>
            <a:r>
              <a:rPr lang="en-US" dirty="0"/>
              <a:t>Stratified Diffusion</a:t>
            </a:r>
          </a:p>
        </p:txBody>
      </p:sp>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Aidan Olson</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Shigesada et al. 1995</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
        <p:nvSpPr>
          <p:cNvPr id="10" name="Picture Placeholder 9">
            <a:extLst>
              <a:ext uri="{FF2B5EF4-FFF2-40B4-BE49-F238E27FC236}">
                <a16:creationId xmlns:a16="http://schemas.microsoft.com/office/drawing/2014/main" id="{2750A1C9-3198-D167-85F1-CE1135425EE7}"/>
              </a:ext>
            </a:extLst>
          </p:cNvPr>
          <p:cNvSpPr>
            <a:spLocks noGrp="1"/>
          </p:cNvSpPr>
          <p:nvPr>
            <p:ph type="pic" sz="quarter" idx="13"/>
          </p:nvPr>
        </p:nvSpPr>
        <p:spPr/>
        <p:txBody>
          <a:bodyPr/>
          <a:lstStyle/>
          <a:p>
            <a:endParaRPr lang="en-US" dirty="0"/>
          </a:p>
        </p:txBody>
      </p:sp>
      <p:sp>
        <p:nvSpPr>
          <p:cNvPr id="14" name="Picture Placeholder 13">
            <a:extLst>
              <a:ext uri="{FF2B5EF4-FFF2-40B4-BE49-F238E27FC236}">
                <a16:creationId xmlns:a16="http://schemas.microsoft.com/office/drawing/2014/main" id="{A3B4C9B2-1A5C-495F-1169-EAE28B6B035A}"/>
              </a:ext>
            </a:extLst>
          </p:cNvPr>
          <p:cNvSpPr>
            <a:spLocks noGrp="1"/>
          </p:cNvSpPr>
          <p:nvPr>
            <p:ph type="pic" sz="quarter" idx="15"/>
          </p:nvPr>
        </p:nvSpPr>
        <p:spPr/>
        <p:txBody>
          <a:bodyPr/>
          <a:lstStyle/>
          <a:p>
            <a:endParaRPr lang="en-US"/>
          </a:p>
        </p:txBody>
      </p:sp>
      <p:sp>
        <p:nvSpPr>
          <p:cNvPr id="17" name="Picture Placeholder 16">
            <a:extLst>
              <a:ext uri="{FF2B5EF4-FFF2-40B4-BE49-F238E27FC236}">
                <a16:creationId xmlns:a16="http://schemas.microsoft.com/office/drawing/2014/main" id="{07A7C434-AF94-4583-ECF7-95C1F2D28430}"/>
              </a:ext>
            </a:extLst>
          </p:cNvPr>
          <p:cNvSpPr>
            <a:spLocks noGrp="1"/>
          </p:cNvSpPr>
          <p:nvPr>
            <p:ph type="pic" sz="quarter" idx="16"/>
          </p:nvPr>
        </p:nvSpPr>
        <p:spPr/>
        <p:txBody>
          <a:bodyPr/>
          <a:lstStyle/>
          <a:p>
            <a:endParaRPr lang="en-US"/>
          </a:p>
        </p:txBody>
      </p:sp>
      <p:sp>
        <p:nvSpPr>
          <p:cNvPr id="19" name="Picture Placeholder 18">
            <a:extLst>
              <a:ext uri="{FF2B5EF4-FFF2-40B4-BE49-F238E27FC236}">
                <a16:creationId xmlns:a16="http://schemas.microsoft.com/office/drawing/2014/main" id="{7C72897A-327E-6832-C396-FECBAC41F258}"/>
              </a:ext>
            </a:extLst>
          </p:cNvPr>
          <p:cNvSpPr>
            <a:spLocks noGrp="1"/>
          </p:cNvSpPr>
          <p:nvPr>
            <p:ph type="pic" sz="quarter" idx="14"/>
          </p:nvPr>
        </p:nvSpPr>
        <p:spPr/>
        <p:txBody>
          <a:bodyPr/>
          <a:lstStyle/>
          <a:p>
            <a:endParaRPr lang="en-US"/>
          </a:p>
        </p:txBody>
      </p:sp>
      <p:pic>
        <p:nvPicPr>
          <p:cNvPr id="20" name="Picture Placeholder 11" descr="A small rodent standing in water&#10;&#10;Description automatically generated">
            <a:extLst>
              <a:ext uri="{FF2B5EF4-FFF2-40B4-BE49-F238E27FC236}">
                <a16:creationId xmlns:a16="http://schemas.microsoft.com/office/drawing/2014/main" id="{34E3BC82-7B35-5DF9-4EDE-E580B0393573}"/>
              </a:ext>
            </a:extLst>
          </p:cNvPr>
          <p:cNvPicPr>
            <a:picLocks noChangeAspect="1"/>
          </p:cNvPicPr>
          <p:nvPr/>
        </p:nvPicPr>
        <p:blipFill>
          <a:blip r:embed="rId3"/>
          <a:srcRect l="9649" r="9649"/>
          <a:stretch>
            <a:fillRect/>
          </a:stretch>
        </p:blipFill>
        <p:spPr>
          <a:xfrm>
            <a:off x="667512" y="4142232"/>
            <a:ext cx="2606040" cy="2075688"/>
          </a:xfrm>
          <a:prstGeom prst="rect">
            <a:avLst/>
          </a:prstGeom>
          <a:solidFill>
            <a:schemeClr val="bg2">
              <a:lumMod val="50000"/>
              <a:lumOff val="50000"/>
            </a:schemeClr>
          </a:solidFill>
        </p:spPr>
      </p:pic>
      <p:pic>
        <p:nvPicPr>
          <p:cNvPr id="21" name="Picture Placeholder 15" descr="A close-up of a beetle&#10;&#10;Description automatically generated">
            <a:extLst>
              <a:ext uri="{FF2B5EF4-FFF2-40B4-BE49-F238E27FC236}">
                <a16:creationId xmlns:a16="http://schemas.microsoft.com/office/drawing/2014/main" id="{9CE55A40-026B-CF9B-3FE8-5A46957AA117}"/>
              </a:ext>
            </a:extLst>
          </p:cNvPr>
          <p:cNvPicPr>
            <a:picLocks noChangeAspect="1"/>
          </p:cNvPicPr>
          <p:nvPr/>
        </p:nvPicPr>
        <p:blipFill rotWithShape="1">
          <a:blip r:embed="rId4"/>
          <a:srcRect l="4467" r="13819"/>
          <a:stretch/>
        </p:blipFill>
        <p:spPr>
          <a:xfrm>
            <a:off x="3416041" y="4142232"/>
            <a:ext cx="2606040" cy="2075688"/>
          </a:xfrm>
          <a:prstGeom prst="rect">
            <a:avLst/>
          </a:prstGeom>
          <a:solidFill>
            <a:schemeClr val="bg2">
              <a:lumMod val="50000"/>
              <a:lumOff val="50000"/>
            </a:schemeClr>
          </a:solidFill>
        </p:spPr>
      </p:pic>
      <p:pic>
        <p:nvPicPr>
          <p:cNvPr id="22" name="Picture Placeholder 17" descr="A close-up of a plant&#10;&#10;Description automatically generated">
            <a:extLst>
              <a:ext uri="{FF2B5EF4-FFF2-40B4-BE49-F238E27FC236}">
                <a16:creationId xmlns:a16="http://schemas.microsoft.com/office/drawing/2014/main" id="{CF169E78-EF31-1798-DB5A-B6675F726499}"/>
              </a:ext>
            </a:extLst>
          </p:cNvPr>
          <p:cNvPicPr>
            <a:picLocks noChangeAspect="1"/>
          </p:cNvPicPr>
          <p:nvPr/>
        </p:nvPicPr>
        <p:blipFill>
          <a:blip r:embed="rId5"/>
          <a:srcRect l="2803" r="2803"/>
          <a:stretch>
            <a:fillRect/>
          </a:stretch>
        </p:blipFill>
        <p:spPr>
          <a:xfrm>
            <a:off x="6164570" y="4142232"/>
            <a:ext cx="2606040" cy="2075688"/>
          </a:xfrm>
          <a:prstGeom prst="rect">
            <a:avLst/>
          </a:prstGeom>
          <a:solidFill>
            <a:schemeClr val="bg2">
              <a:lumMod val="50000"/>
              <a:lumOff val="50000"/>
            </a:schemeClr>
          </a:solidFill>
        </p:spPr>
      </p:pic>
      <p:pic>
        <p:nvPicPr>
          <p:cNvPr id="23" name="Picture Placeholder 13" descr="A bird standing on a rock&#10;&#10;Description automatically generated">
            <a:extLst>
              <a:ext uri="{FF2B5EF4-FFF2-40B4-BE49-F238E27FC236}">
                <a16:creationId xmlns:a16="http://schemas.microsoft.com/office/drawing/2014/main" id="{4CAEAF06-1841-A2F0-8B68-C77BE966EC91}"/>
              </a:ext>
            </a:extLst>
          </p:cNvPr>
          <p:cNvPicPr>
            <a:picLocks noChangeAspect="1"/>
          </p:cNvPicPr>
          <p:nvPr/>
        </p:nvPicPr>
        <p:blipFill>
          <a:blip r:embed="rId6"/>
          <a:srcRect l="2831" r="2831"/>
          <a:stretch>
            <a:fillRect/>
          </a:stretch>
        </p:blipFill>
        <p:spPr>
          <a:xfrm>
            <a:off x="8913100" y="4142232"/>
            <a:ext cx="2606040" cy="2075688"/>
          </a:xfrm>
          <a:prstGeom prst="rect">
            <a:avLst/>
          </a:prstGeom>
          <a:solidFill>
            <a:schemeClr val="bg2">
              <a:lumMod val="50000"/>
              <a:lumOff val="50000"/>
            </a:schemeClr>
          </a:solidFill>
        </p:spPr>
      </p:pic>
      <p:sp>
        <p:nvSpPr>
          <p:cNvPr id="24" name="TextBox 23">
            <a:extLst>
              <a:ext uri="{FF2B5EF4-FFF2-40B4-BE49-F238E27FC236}">
                <a16:creationId xmlns:a16="http://schemas.microsoft.com/office/drawing/2014/main" id="{9BD579EF-C3A7-3EDB-1022-2BD8EDE39FBA}"/>
              </a:ext>
            </a:extLst>
          </p:cNvPr>
          <p:cNvSpPr txBox="1"/>
          <p:nvPr/>
        </p:nvSpPr>
        <p:spPr>
          <a:xfrm>
            <a:off x="735802" y="3749852"/>
            <a:ext cx="2469459" cy="646331"/>
          </a:xfrm>
          <a:prstGeom prst="rect">
            <a:avLst/>
          </a:prstGeom>
          <a:noFill/>
        </p:spPr>
        <p:txBody>
          <a:bodyPr wrap="none" rtlCol="0">
            <a:spAutoFit/>
          </a:bodyPr>
          <a:lstStyle/>
          <a:p>
            <a:r>
              <a:rPr lang="en-US" dirty="0"/>
              <a:t>North American Muskrat</a:t>
            </a:r>
          </a:p>
          <a:p>
            <a:endParaRPr lang="en-US" dirty="0"/>
          </a:p>
        </p:txBody>
      </p:sp>
      <p:sp>
        <p:nvSpPr>
          <p:cNvPr id="25" name="TextBox 24">
            <a:extLst>
              <a:ext uri="{FF2B5EF4-FFF2-40B4-BE49-F238E27FC236}">
                <a16:creationId xmlns:a16="http://schemas.microsoft.com/office/drawing/2014/main" id="{14760CB7-9E84-080D-BE82-B23677481D51}"/>
              </a:ext>
            </a:extLst>
          </p:cNvPr>
          <p:cNvSpPr txBox="1"/>
          <p:nvPr/>
        </p:nvSpPr>
        <p:spPr>
          <a:xfrm>
            <a:off x="3721839" y="3772900"/>
            <a:ext cx="1849545" cy="369332"/>
          </a:xfrm>
          <a:prstGeom prst="rect">
            <a:avLst/>
          </a:prstGeom>
          <a:noFill/>
        </p:spPr>
        <p:txBody>
          <a:bodyPr wrap="none" rtlCol="0">
            <a:spAutoFit/>
          </a:bodyPr>
          <a:lstStyle/>
          <a:p>
            <a:r>
              <a:rPr lang="en-US" dirty="0"/>
              <a:t>Rice Water Weevil</a:t>
            </a:r>
          </a:p>
        </p:txBody>
      </p:sp>
      <p:sp>
        <p:nvSpPr>
          <p:cNvPr id="26" name="TextBox 25">
            <a:extLst>
              <a:ext uri="{FF2B5EF4-FFF2-40B4-BE49-F238E27FC236}">
                <a16:creationId xmlns:a16="http://schemas.microsoft.com/office/drawing/2014/main" id="{E3471548-84A9-D5B8-6170-C3A250110A91}"/>
              </a:ext>
            </a:extLst>
          </p:cNvPr>
          <p:cNvSpPr txBox="1"/>
          <p:nvPr/>
        </p:nvSpPr>
        <p:spPr>
          <a:xfrm>
            <a:off x="6812402" y="3772900"/>
            <a:ext cx="1274964" cy="369332"/>
          </a:xfrm>
          <a:prstGeom prst="rect">
            <a:avLst/>
          </a:prstGeom>
          <a:noFill/>
        </p:spPr>
        <p:txBody>
          <a:bodyPr wrap="none" rtlCol="0">
            <a:spAutoFit/>
          </a:bodyPr>
          <a:lstStyle/>
          <a:p>
            <a:r>
              <a:rPr lang="en-US" dirty="0"/>
              <a:t>Cheat Grass</a:t>
            </a:r>
          </a:p>
        </p:txBody>
      </p:sp>
      <p:sp>
        <p:nvSpPr>
          <p:cNvPr id="27" name="TextBox 26">
            <a:extLst>
              <a:ext uri="{FF2B5EF4-FFF2-40B4-BE49-F238E27FC236}">
                <a16:creationId xmlns:a16="http://schemas.microsoft.com/office/drawing/2014/main" id="{9E1B51B8-9560-738D-AD5A-2C738BF90923}"/>
              </a:ext>
            </a:extLst>
          </p:cNvPr>
          <p:cNvSpPr txBox="1"/>
          <p:nvPr/>
        </p:nvSpPr>
        <p:spPr>
          <a:xfrm>
            <a:off x="9328384" y="3782927"/>
            <a:ext cx="1806648" cy="646331"/>
          </a:xfrm>
          <a:prstGeom prst="rect">
            <a:avLst/>
          </a:prstGeom>
          <a:noFill/>
        </p:spPr>
        <p:txBody>
          <a:bodyPr wrap="none" rtlCol="0">
            <a:spAutoFit/>
          </a:bodyPr>
          <a:lstStyle/>
          <a:p>
            <a:r>
              <a:rPr lang="en-US" dirty="0"/>
              <a:t>European Starling</a:t>
            </a:r>
          </a:p>
          <a:p>
            <a:endParaRPr lang="en-US" dirty="0"/>
          </a:p>
        </p:txBody>
      </p:sp>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E10F-DCBE-B46B-C227-013BAD8492C0}"/>
              </a:ext>
            </a:extLst>
          </p:cNvPr>
          <p:cNvSpPr>
            <a:spLocks noGrp="1"/>
          </p:cNvSpPr>
          <p:nvPr>
            <p:ph type="title"/>
          </p:nvPr>
        </p:nvSpPr>
        <p:spPr/>
        <p:txBody>
          <a:bodyPr/>
          <a:lstStyle/>
          <a:p>
            <a:r>
              <a:rPr lang="en-US" dirty="0"/>
              <a:t>Traveling Wave Takeaways</a:t>
            </a:r>
          </a:p>
        </p:txBody>
      </p:sp>
      <p:sp>
        <p:nvSpPr>
          <p:cNvPr id="3" name="Content Placeholder 2">
            <a:extLst>
              <a:ext uri="{FF2B5EF4-FFF2-40B4-BE49-F238E27FC236}">
                <a16:creationId xmlns:a16="http://schemas.microsoft.com/office/drawing/2014/main" id="{2C8ED2BE-5675-6E0D-22EC-AA5099BA9915}"/>
              </a:ext>
            </a:extLst>
          </p:cNvPr>
          <p:cNvSpPr>
            <a:spLocks noGrp="1"/>
          </p:cNvSpPr>
          <p:nvPr>
            <p:ph idx="1"/>
          </p:nvPr>
        </p:nvSpPr>
        <p:spPr/>
        <p:txBody>
          <a:bodyPr/>
          <a:lstStyle/>
          <a:p>
            <a:r>
              <a:rPr lang="en-US" dirty="0"/>
              <a:t>The radial KPP cannot be solved using a standard traveling wave with a constant speed.</a:t>
            </a:r>
          </a:p>
          <a:p>
            <a:r>
              <a:rPr lang="en-US" dirty="0"/>
              <a:t>This is why I did all those gymnastics last time to arrive at the long-term expansion rate. Even though there was linearity, it was hidden.</a:t>
            </a:r>
          </a:p>
        </p:txBody>
      </p:sp>
      <p:sp>
        <p:nvSpPr>
          <p:cNvPr id="4" name="Date Placeholder 3">
            <a:extLst>
              <a:ext uri="{FF2B5EF4-FFF2-40B4-BE49-F238E27FC236}">
                <a16:creationId xmlns:a16="http://schemas.microsoft.com/office/drawing/2014/main" id="{0614E36C-DA2B-00D2-0BD8-722BE6B208CC}"/>
              </a:ext>
            </a:extLst>
          </p:cNvPr>
          <p:cNvSpPr>
            <a:spLocks noGrp="1"/>
          </p:cNvSpPr>
          <p:nvPr>
            <p:ph type="dt" sz="half" idx="2"/>
          </p:nvPr>
        </p:nvSpPr>
        <p:spPr/>
        <p:txBody>
          <a:bodyPr/>
          <a:lstStyle/>
          <a:p>
            <a:r>
              <a:rPr lang="en-US"/>
              <a:t>Aidan Olson</a:t>
            </a:r>
            <a:endParaRPr lang="en-US" dirty="0"/>
          </a:p>
        </p:txBody>
      </p:sp>
      <p:sp>
        <p:nvSpPr>
          <p:cNvPr id="5" name="Footer Placeholder 4">
            <a:extLst>
              <a:ext uri="{FF2B5EF4-FFF2-40B4-BE49-F238E27FC236}">
                <a16:creationId xmlns:a16="http://schemas.microsoft.com/office/drawing/2014/main" id="{C7B8F10F-9456-2814-7D5C-6E8B7BC8CBB1}"/>
              </a:ext>
            </a:extLst>
          </p:cNvPr>
          <p:cNvSpPr>
            <a:spLocks noGrp="1"/>
          </p:cNvSpPr>
          <p:nvPr>
            <p:ph type="ftr" sz="quarter" idx="3"/>
          </p:nvPr>
        </p:nvSpPr>
        <p:spPr/>
        <p:txBody>
          <a:bodyPr/>
          <a:lstStyle/>
          <a:p>
            <a:r>
              <a:rPr lang="en-US" dirty="0"/>
              <a:t>Shigesada et al. 1995</a:t>
            </a:r>
          </a:p>
        </p:txBody>
      </p:sp>
      <p:sp>
        <p:nvSpPr>
          <p:cNvPr id="6" name="Slide Number Placeholder 5">
            <a:extLst>
              <a:ext uri="{FF2B5EF4-FFF2-40B4-BE49-F238E27FC236}">
                <a16:creationId xmlns:a16="http://schemas.microsoft.com/office/drawing/2014/main" id="{F3C72505-2DF2-4C74-A19A-CDADF86D0F1F}"/>
              </a:ext>
            </a:extLst>
          </p:cNvPr>
          <p:cNvSpPr>
            <a:spLocks noGrp="1"/>
          </p:cNvSpPr>
          <p:nvPr>
            <p:ph type="sldNum" sz="quarter" idx="4"/>
          </p:nvPr>
        </p:nvSpPr>
        <p:spPr/>
        <p:txBody>
          <a:bodyPr/>
          <a:lstStyle/>
          <a:p>
            <a:fld id="{AE208ADF-3ADD-483D-A721-14E3EEE2C135}" type="slidenum">
              <a:rPr lang="en-US" smtClean="0"/>
              <a:pPr/>
              <a:t>20</a:t>
            </a:fld>
            <a:endParaRPr lang="en-US" dirty="0"/>
          </a:p>
        </p:txBody>
      </p:sp>
    </p:spTree>
    <p:extLst>
      <p:ext uri="{BB962C8B-B14F-4D97-AF65-F5344CB8AC3E}">
        <p14:creationId xmlns:p14="http://schemas.microsoft.com/office/powerpoint/2010/main" val="184185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79D1-0515-7FE7-97A1-E95ABB3AF05E}"/>
              </a:ext>
            </a:extLst>
          </p:cNvPr>
          <p:cNvSpPr>
            <a:spLocks noGrp="1"/>
          </p:cNvSpPr>
          <p:nvPr>
            <p:ph type="title"/>
          </p:nvPr>
        </p:nvSpPr>
        <p:spPr>
          <a:xfrm>
            <a:off x="838200" y="695834"/>
            <a:ext cx="10515600" cy="899783"/>
          </a:xfrm>
        </p:spPr>
        <p:txBody>
          <a:bodyPr/>
          <a:lstStyle/>
          <a:p>
            <a:r>
              <a:rPr lang="en-US" dirty="0"/>
              <a:t>Stratified Diffusion – Scattered Colony Model</a:t>
            </a:r>
          </a:p>
        </p:txBody>
      </p:sp>
      <p:sp>
        <p:nvSpPr>
          <p:cNvPr id="3" name="Text Placeholder 2">
            <a:extLst>
              <a:ext uri="{FF2B5EF4-FFF2-40B4-BE49-F238E27FC236}">
                <a16:creationId xmlns:a16="http://schemas.microsoft.com/office/drawing/2014/main" id="{22F9F02B-14CC-4CD6-6A00-C9FABC94A241}"/>
              </a:ext>
            </a:extLst>
          </p:cNvPr>
          <p:cNvSpPr>
            <a:spLocks noGrp="1"/>
          </p:cNvSpPr>
          <p:nvPr>
            <p:ph type="body" sz="quarter" idx="16"/>
          </p:nvPr>
        </p:nvSpPr>
        <p:spPr/>
        <p:txBody>
          <a:bodyPr>
            <a:normAutofit lnSpcReduction="10000"/>
          </a:bodyPr>
          <a:lstStyle/>
          <a:p>
            <a:r>
              <a:rPr lang="en-US" dirty="0"/>
              <a:t>To create a traveling wave model that models stratified diffusion, we need to take from mathematical biologists Anderson Gray McKendrick and Heinz Von Foerster.</a:t>
            </a:r>
          </a:p>
          <a:p>
            <a:r>
              <a:rPr lang="en-US" dirty="0"/>
              <a:t>The McKendrick-Von Foerster Equation (MFE)</a:t>
            </a:r>
          </a:p>
        </p:txBody>
      </p:sp>
      <p:sp>
        <p:nvSpPr>
          <p:cNvPr id="5" name="Date Placeholder 4">
            <a:extLst>
              <a:ext uri="{FF2B5EF4-FFF2-40B4-BE49-F238E27FC236}">
                <a16:creationId xmlns:a16="http://schemas.microsoft.com/office/drawing/2014/main" id="{8FF39B41-D00D-D013-C80E-B5CFA8EFD86C}"/>
              </a:ext>
            </a:extLst>
          </p:cNvPr>
          <p:cNvSpPr>
            <a:spLocks noGrp="1"/>
          </p:cNvSpPr>
          <p:nvPr>
            <p:ph type="dt" sz="half" idx="2"/>
          </p:nvPr>
        </p:nvSpPr>
        <p:spPr/>
        <p:txBody>
          <a:bodyPr/>
          <a:lstStyle/>
          <a:p>
            <a:r>
              <a:rPr lang="en-US"/>
              <a:t>Aidan Olson</a:t>
            </a:r>
            <a:endParaRPr lang="en-US" dirty="0"/>
          </a:p>
        </p:txBody>
      </p:sp>
      <p:pic>
        <p:nvPicPr>
          <p:cNvPr id="21" name="Picture Placeholder 20" descr="A black text on a white background&#10;&#10;Description automatically generated">
            <a:extLst>
              <a:ext uri="{FF2B5EF4-FFF2-40B4-BE49-F238E27FC236}">
                <a16:creationId xmlns:a16="http://schemas.microsoft.com/office/drawing/2014/main" id="{F6CC81B4-83DE-0112-64C3-1D48410D715B}"/>
              </a:ext>
            </a:extLst>
          </p:cNvPr>
          <p:cNvPicPr>
            <a:picLocks noGrp="1" noChangeAspect="1"/>
          </p:cNvPicPr>
          <p:nvPr>
            <p:ph type="pic" sz="quarter" idx="14"/>
          </p:nvPr>
        </p:nvPicPr>
        <p:blipFill>
          <a:blip r:embed="rId3"/>
          <a:srcRect l="9808" r="9808"/>
          <a:stretch>
            <a:fillRect/>
          </a:stretch>
        </p:blipFill>
        <p:spPr/>
      </p:pic>
      <p:sp>
        <p:nvSpPr>
          <p:cNvPr id="7" name="Footer Placeholder 6">
            <a:extLst>
              <a:ext uri="{FF2B5EF4-FFF2-40B4-BE49-F238E27FC236}">
                <a16:creationId xmlns:a16="http://schemas.microsoft.com/office/drawing/2014/main" id="{723003B3-5DD9-5669-E339-23832A7B3E6E}"/>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C118D3CC-2313-7BB9-8850-2862074E1747}"/>
              </a:ext>
            </a:extLst>
          </p:cNvPr>
          <p:cNvSpPr>
            <a:spLocks noGrp="1"/>
          </p:cNvSpPr>
          <p:nvPr>
            <p:ph type="sldNum" sz="quarter" idx="4"/>
          </p:nvPr>
        </p:nvSpPr>
        <p:spPr/>
        <p:txBody>
          <a:bodyPr/>
          <a:lstStyle/>
          <a:p>
            <a:fld id="{AE208ADF-3ADD-483D-A721-14E3EEE2C135}" type="slidenum">
              <a:rPr lang="en-US" smtClean="0"/>
              <a:pPr/>
              <a:t>21</a:t>
            </a:fld>
            <a:endParaRPr lang="en-US" dirty="0"/>
          </a:p>
        </p:txBody>
      </p:sp>
      <p:pic>
        <p:nvPicPr>
          <p:cNvPr id="23" name="Picture Placeholder 22" descr="A math equation with black text&#10;&#10;Description automatically generated with medium confidence">
            <a:extLst>
              <a:ext uri="{FF2B5EF4-FFF2-40B4-BE49-F238E27FC236}">
                <a16:creationId xmlns:a16="http://schemas.microsoft.com/office/drawing/2014/main" id="{75495449-34B1-17B5-C356-062E01430512}"/>
              </a:ext>
            </a:extLst>
          </p:cNvPr>
          <p:cNvPicPr>
            <a:picLocks noGrp="1" noChangeAspect="1"/>
          </p:cNvPicPr>
          <p:nvPr>
            <p:ph type="pic" sz="quarter" idx="15"/>
          </p:nvPr>
        </p:nvPicPr>
        <p:blipFill>
          <a:blip r:embed="rId4"/>
          <a:srcRect l="12488" r="12488"/>
          <a:stretch>
            <a:fillRect/>
          </a:stretch>
        </p:blipFill>
        <p:spPr/>
      </p:pic>
      <p:pic>
        <p:nvPicPr>
          <p:cNvPr id="17" name="Picture Placeholder 16" descr="A mathematical equation with black text&#10;&#10;Description automatically generated">
            <a:extLst>
              <a:ext uri="{FF2B5EF4-FFF2-40B4-BE49-F238E27FC236}">
                <a16:creationId xmlns:a16="http://schemas.microsoft.com/office/drawing/2014/main" id="{B97A22DA-1575-3089-DB11-44F44C0C4653}"/>
              </a:ext>
            </a:extLst>
          </p:cNvPr>
          <p:cNvPicPr>
            <a:picLocks noGrp="1" noChangeAspect="1"/>
          </p:cNvPicPr>
          <p:nvPr>
            <p:ph type="pic" sz="quarter" idx="13"/>
          </p:nvPr>
        </p:nvPicPr>
        <p:blipFill>
          <a:blip r:embed="rId5"/>
          <a:srcRect t="459" b="459"/>
          <a:stretch>
            <a:fillRect/>
          </a:stretch>
        </p:blipFill>
        <p:spPr/>
      </p:pic>
    </p:spTree>
    <p:extLst>
      <p:ext uri="{BB962C8B-B14F-4D97-AF65-F5344CB8AC3E}">
        <p14:creationId xmlns:p14="http://schemas.microsoft.com/office/powerpoint/2010/main" val="2429943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8F43-BE97-566E-1328-95B78662B005}"/>
              </a:ext>
            </a:extLst>
          </p:cNvPr>
          <p:cNvSpPr>
            <a:spLocks noGrp="1"/>
          </p:cNvSpPr>
          <p:nvPr>
            <p:ph type="title"/>
          </p:nvPr>
        </p:nvSpPr>
        <p:spPr/>
        <p:txBody>
          <a:bodyPr/>
          <a:lstStyle/>
          <a:p>
            <a:r>
              <a:rPr lang="en-US" dirty="0"/>
              <a:t>Measuring Range with an Area Function A(t)</a:t>
            </a:r>
          </a:p>
        </p:txBody>
      </p:sp>
      <p:sp>
        <p:nvSpPr>
          <p:cNvPr id="3" name="Date Placeholder 2">
            <a:extLst>
              <a:ext uri="{FF2B5EF4-FFF2-40B4-BE49-F238E27FC236}">
                <a16:creationId xmlns:a16="http://schemas.microsoft.com/office/drawing/2014/main" id="{B3DCAA15-0C6E-69FC-F6F0-3D63EEE66A4B}"/>
              </a:ext>
            </a:extLst>
          </p:cNvPr>
          <p:cNvSpPr>
            <a:spLocks noGrp="1"/>
          </p:cNvSpPr>
          <p:nvPr>
            <p:ph type="dt" sz="half" idx="2"/>
          </p:nvPr>
        </p:nvSpPr>
        <p:spPr/>
        <p:txBody>
          <a:bodyPr/>
          <a:lstStyle/>
          <a:p>
            <a:r>
              <a:rPr lang="en-US"/>
              <a:t>Aidan Olson</a:t>
            </a:r>
            <a:endParaRPr lang="en-US" dirty="0"/>
          </a:p>
        </p:txBody>
      </p:sp>
      <p:sp>
        <p:nvSpPr>
          <p:cNvPr id="4" name="Footer Placeholder 3">
            <a:extLst>
              <a:ext uri="{FF2B5EF4-FFF2-40B4-BE49-F238E27FC236}">
                <a16:creationId xmlns:a16="http://schemas.microsoft.com/office/drawing/2014/main" id="{99379ACF-0AE1-7EC4-61E4-C51035E5C565}"/>
              </a:ext>
            </a:extLst>
          </p:cNvPr>
          <p:cNvSpPr>
            <a:spLocks noGrp="1"/>
          </p:cNvSpPr>
          <p:nvPr>
            <p:ph type="ftr" sz="quarter" idx="3"/>
          </p:nvPr>
        </p:nvSpPr>
        <p:spPr/>
        <p:txBody>
          <a:bodyPr/>
          <a:lstStyle/>
          <a:p>
            <a:r>
              <a:rPr lang="en-US" dirty="0"/>
              <a:t>Shigesada et al. 1995</a:t>
            </a:r>
          </a:p>
        </p:txBody>
      </p:sp>
      <p:sp>
        <p:nvSpPr>
          <p:cNvPr id="5" name="Slide Number Placeholder 4">
            <a:extLst>
              <a:ext uri="{FF2B5EF4-FFF2-40B4-BE49-F238E27FC236}">
                <a16:creationId xmlns:a16="http://schemas.microsoft.com/office/drawing/2014/main" id="{E4C59ECF-8E40-1AD4-F119-FF71A685DD77}"/>
              </a:ext>
            </a:extLst>
          </p:cNvPr>
          <p:cNvSpPr>
            <a:spLocks noGrp="1"/>
          </p:cNvSpPr>
          <p:nvPr>
            <p:ph type="sldNum" sz="quarter" idx="4"/>
          </p:nvPr>
        </p:nvSpPr>
        <p:spPr/>
        <p:txBody>
          <a:bodyPr/>
          <a:lstStyle/>
          <a:p>
            <a:fld id="{AE208ADF-3ADD-483D-A721-14E3EEE2C135}" type="slidenum">
              <a:rPr lang="en-US" smtClean="0"/>
              <a:pPr/>
              <a:t>22</a:t>
            </a:fld>
            <a:endParaRPr lang="en-US" dirty="0"/>
          </a:p>
        </p:txBody>
      </p:sp>
      <p:pic>
        <p:nvPicPr>
          <p:cNvPr id="9" name="Picture 8" descr="A mathematical equation with a number and a number&#10;&#10;Description automatically generated with medium confidence">
            <a:extLst>
              <a:ext uri="{FF2B5EF4-FFF2-40B4-BE49-F238E27FC236}">
                <a16:creationId xmlns:a16="http://schemas.microsoft.com/office/drawing/2014/main" id="{53AF586A-BE8D-89A9-6991-CBD2D07ACE14}"/>
              </a:ext>
            </a:extLst>
          </p:cNvPr>
          <p:cNvPicPr>
            <a:picLocks noChangeAspect="1"/>
          </p:cNvPicPr>
          <p:nvPr/>
        </p:nvPicPr>
        <p:blipFill>
          <a:blip r:embed="rId2"/>
          <a:stretch>
            <a:fillRect/>
          </a:stretch>
        </p:blipFill>
        <p:spPr>
          <a:xfrm>
            <a:off x="6889196" y="1662430"/>
            <a:ext cx="4464604" cy="1766570"/>
          </a:xfrm>
          <a:prstGeom prst="rect">
            <a:avLst/>
          </a:prstGeom>
        </p:spPr>
      </p:pic>
      <p:pic>
        <p:nvPicPr>
          <p:cNvPr id="10" name="Picture Placeholder 20" descr="A black text on a white background&#10;&#10;Description automatically generated">
            <a:extLst>
              <a:ext uri="{FF2B5EF4-FFF2-40B4-BE49-F238E27FC236}">
                <a16:creationId xmlns:a16="http://schemas.microsoft.com/office/drawing/2014/main" id="{7CE65DB9-BD86-E97D-CFFD-0D0B7657B643}"/>
              </a:ext>
            </a:extLst>
          </p:cNvPr>
          <p:cNvPicPr>
            <a:picLocks noChangeAspect="1"/>
          </p:cNvPicPr>
          <p:nvPr/>
        </p:nvPicPr>
        <p:blipFill>
          <a:blip r:embed="rId3"/>
          <a:srcRect l="9808" r="9808"/>
          <a:stretch>
            <a:fillRect/>
          </a:stretch>
        </p:blipFill>
        <p:spPr>
          <a:xfrm>
            <a:off x="4059936" y="4160520"/>
            <a:ext cx="4133088" cy="2697480"/>
          </a:xfrm>
          <a:prstGeom prst="rect">
            <a:avLst/>
          </a:prstGeom>
        </p:spPr>
      </p:pic>
      <p:pic>
        <p:nvPicPr>
          <p:cNvPr id="11" name="Picture Placeholder 22" descr="A math equation with black text&#10;&#10;Description automatically generated with medium confidence">
            <a:extLst>
              <a:ext uri="{FF2B5EF4-FFF2-40B4-BE49-F238E27FC236}">
                <a16:creationId xmlns:a16="http://schemas.microsoft.com/office/drawing/2014/main" id="{2E972455-4415-B561-D36A-B2145985BC09}"/>
              </a:ext>
            </a:extLst>
          </p:cNvPr>
          <p:cNvPicPr>
            <a:picLocks noChangeAspect="1"/>
          </p:cNvPicPr>
          <p:nvPr/>
        </p:nvPicPr>
        <p:blipFill>
          <a:blip r:embed="rId4"/>
          <a:srcRect l="12488" r="12488"/>
          <a:stretch>
            <a:fillRect/>
          </a:stretch>
        </p:blipFill>
        <p:spPr>
          <a:xfrm>
            <a:off x="8193024" y="4160520"/>
            <a:ext cx="4005072" cy="2697480"/>
          </a:xfrm>
          <a:prstGeom prst="rect">
            <a:avLst/>
          </a:prstGeom>
        </p:spPr>
      </p:pic>
      <p:pic>
        <p:nvPicPr>
          <p:cNvPr id="12" name="Picture Placeholder 16" descr="A mathematical equation with black text&#10;&#10;Description automatically generated">
            <a:extLst>
              <a:ext uri="{FF2B5EF4-FFF2-40B4-BE49-F238E27FC236}">
                <a16:creationId xmlns:a16="http://schemas.microsoft.com/office/drawing/2014/main" id="{FEF6A57C-BA14-0B87-4457-074CD4DC2AC2}"/>
              </a:ext>
            </a:extLst>
          </p:cNvPr>
          <p:cNvPicPr>
            <a:picLocks noChangeAspect="1"/>
          </p:cNvPicPr>
          <p:nvPr/>
        </p:nvPicPr>
        <p:blipFill>
          <a:blip r:embed="rId5"/>
          <a:srcRect t="459" b="459"/>
          <a:stretch>
            <a:fillRect/>
          </a:stretch>
        </p:blipFill>
        <p:spPr>
          <a:xfrm>
            <a:off x="0" y="4160520"/>
            <a:ext cx="4067175" cy="2697480"/>
          </a:xfrm>
          <a:prstGeom prst="rect">
            <a:avLst/>
          </a:prstGeom>
        </p:spPr>
      </p:pic>
      <p:sp>
        <p:nvSpPr>
          <p:cNvPr id="13" name="Text Placeholder 2">
            <a:extLst>
              <a:ext uri="{FF2B5EF4-FFF2-40B4-BE49-F238E27FC236}">
                <a16:creationId xmlns:a16="http://schemas.microsoft.com/office/drawing/2014/main" id="{9BC8DC84-1D48-8020-229E-99586482DA19}"/>
              </a:ext>
            </a:extLst>
          </p:cNvPr>
          <p:cNvSpPr txBox="1">
            <a:spLocks/>
          </p:cNvSpPr>
          <p:nvPr/>
        </p:nvSpPr>
        <p:spPr>
          <a:xfrm>
            <a:off x="845165" y="1900962"/>
            <a:ext cx="4732676" cy="1954213"/>
          </a:xfrm>
          <a:prstGeom prst="rect">
            <a:avLst/>
          </a:prstGeom>
        </p:spPr>
        <p:txBody>
          <a:bodyPr>
            <a:norm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the solution to the MFE and compute A(t) as such </a:t>
            </a:r>
            <a:r>
              <a:rPr lang="en-US" dirty="0">
                <a:sym typeface="Wingdings" pitchFamily="2" charset="2"/>
              </a:rPr>
              <a:t></a:t>
            </a:r>
            <a:endParaRPr lang="en-US" dirty="0"/>
          </a:p>
        </p:txBody>
      </p:sp>
    </p:spTree>
    <p:extLst>
      <p:ext uri="{BB962C8B-B14F-4D97-AF65-F5344CB8AC3E}">
        <p14:creationId xmlns:p14="http://schemas.microsoft.com/office/powerpoint/2010/main" val="1028633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79D1-0515-7FE7-97A1-E95ABB3AF05E}"/>
              </a:ext>
            </a:extLst>
          </p:cNvPr>
          <p:cNvSpPr>
            <a:spLocks noGrp="1"/>
          </p:cNvSpPr>
          <p:nvPr>
            <p:ph type="title"/>
          </p:nvPr>
        </p:nvSpPr>
        <p:spPr>
          <a:xfrm>
            <a:off x="845165" y="413072"/>
            <a:ext cx="10515600" cy="899783"/>
          </a:xfrm>
        </p:spPr>
        <p:txBody>
          <a:bodyPr/>
          <a:lstStyle/>
          <a:p>
            <a:r>
              <a:rPr lang="en-US" dirty="0"/>
              <a:t>Assumptions and Function</a:t>
            </a:r>
          </a:p>
        </p:txBody>
      </p:sp>
      <p:sp>
        <p:nvSpPr>
          <p:cNvPr id="3" name="Text Placeholder 2">
            <a:extLst>
              <a:ext uri="{FF2B5EF4-FFF2-40B4-BE49-F238E27FC236}">
                <a16:creationId xmlns:a16="http://schemas.microsoft.com/office/drawing/2014/main" id="{22F9F02B-14CC-4CD6-6A00-C9FABC94A241}"/>
              </a:ext>
            </a:extLst>
          </p:cNvPr>
          <p:cNvSpPr>
            <a:spLocks noGrp="1"/>
          </p:cNvSpPr>
          <p:nvPr>
            <p:ph type="body" sz="quarter" idx="16"/>
          </p:nvPr>
        </p:nvSpPr>
        <p:spPr>
          <a:xfrm>
            <a:off x="845164" y="1900962"/>
            <a:ext cx="5428635" cy="1954213"/>
          </a:xfrm>
        </p:spPr>
        <p:txBody>
          <a:bodyPr>
            <a:normAutofit/>
          </a:bodyPr>
          <a:lstStyle/>
          <a:p>
            <a:pPr marL="342900" indent="-342900">
              <a:buFont typeface="Arial" panose="020B0604020202020204" pitchFamily="34" charset="0"/>
              <a:buChar char="•"/>
            </a:pPr>
            <a:r>
              <a:rPr lang="en-US" dirty="0"/>
              <a:t>Only parent colony emits offspring </a:t>
            </a:r>
          </a:p>
          <a:p>
            <a:pPr marL="342900" indent="-342900">
              <a:buFont typeface="Arial" panose="020B0604020202020204" pitchFamily="34" charset="0"/>
              <a:buChar char="•"/>
            </a:pPr>
            <a:r>
              <a:rPr lang="en-US" dirty="0"/>
              <a:t>Very far long distant migrants</a:t>
            </a:r>
          </a:p>
          <a:p>
            <a:pPr marL="342900" indent="-342900">
              <a:buFont typeface="Arial" panose="020B0604020202020204" pitchFamily="34" charset="0"/>
              <a:buChar char="•"/>
            </a:pPr>
            <a:r>
              <a:rPr lang="en-US" dirty="0"/>
              <a:t>Overlapping does not occur</a:t>
            </a:r>
          </a:p>
        </p:txBody>
      </p:sp>
      <p:sp>
        <p:nvSpPr>
          <p:cNvPr id="5" name="Date Placeholder 4">
            <a:extLst>
              <a:ext uri="{FF2B5EF4-FFF2-40B4-BE49-F238E27FC236}">
                <a16:creationId xmlns:a16="http://schemas.microsoft.com/office/drawing/2014/main" id="{8FF39B41-D00D-D013-C80E-B5CFA8EFD86C}"/>
              </a:ext>
            </a:extLst>
          </p:cNvPr>
          <p:cNvSpPr>
            <a:spLocks noGrp="1"/>
          </p:cNvSpPr>
          <p:nvPr>
            <p:ph type="dt" sz="half" idx="2"/>
          </p:nvPr>
        </p:nvSpPr>
        <p:spPr/>
        <p:txBody>
          <a:bodyPr/>
          <a:lstStyle/>
          <a:p>
            <a:r>
              <a:rPr lang="en-US"/>
              <a:t>Aidan Olson</a:t>
            </a:r>
            <a:endParaRPr lang="en-US" dirty="0"/>
          </a:p>
        </p:txBody>
      </p:sp>
      <p:pic>
        <p:nvPicPr>
          <p:cNvPr id="21" name="Picture Placeholder 20" descr="A black text on a white background&#10;&#10;Description automatically generated">
            <a:extLst>
              <a:ext uri="{FF2B5EF4-FFF2-40B4-BE49-F238E27FC236}">
                <a16:creationId xmlns:a16="http://schemas.microsoft.com/office/drawing/2014/main" id="{F6CC81B4-83DE-0112-64C3-1D48410D715B}"/>
              </a:ext>
            </a:extLst>
          </p:cNvPr>
          <p:cNvPicPr>
            <a:picLocks noGrp="1" noChangeAspect="1"/>
          </p:cNvPicPr>
          <p:nvPr>
            <p:ph type="pic" sz="quarter" idx="14"/>
          </p:nvPr>
        </p:nvPicPr>
        <p:blipFill>
          <a:blip r:embed="rId3"/>
          <a:srcRect l="9808" r="9808"/>
          <a:stretch>
            <a:fillRect/>
          </a:stretch>
        </p:blipFill>
        <p:spPr/>
      </p:pic>
      <p:sp>
        <p:nvSpPr>
          <p:cNvPr id="7" name="Footer Placeholder 6">
            <a:extLst>
              <a:ext uri="{FF2B5EF4-FFF2-40B4-BE49-F238E27FC236}">
                <a16:creationId xmlns:a16="http://schemas.microsoft.com/office/drawing/2014/main" id="{723003B3-5DD9-5669-E339-23832A7B3E6E}"/>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C118D3CC-2313-7BB9-8850-2862074E1747}"/>
              </a:ext>
            </a:extLst>
          </p:cNvPr>
          <p:cNvSpPr>
            <a:spLocks noGrp="1"/>
          </p:cNvSpPr>
          <p:nvPr>
            <p:ph type="sldNum" sz="quarter" idx="4"/>
          </p:nvPr>
        </p:nvSpPr>
        <p:spPr/>
        <p:txBody>
          <a:bodyPr/>
          <a:lstStyle/>
          <a:p>
            <a:fld id="{AE208ADF-3ADD-483D-A721-14E3EEE2C135}" type="slidenum">
              <a:rPr lang="en-US" smtClean="0"/>
              <a:pPr/>
              <a:t>23</a:t>
            </a:fld>
            <a:endParaRPr lang="en-US" dirty="0"/>
          </a:p>
        </p:txBody>
      </p:sp>
      <p:pic>
        <p:nvPicPr>
          <p:cNvPr id="23" name="Picture Placeholder 22" descr="A math equation with black text&#10;&#10;Description automatically generated with medium confidence">
            <a:extLst>
              <a:ext uri="{FF2B5EF4-FFF2-40B4-BE49-F238E27FC236}">
                <a16:creationId xmlns:a16="http://schemas.microsoft.com/office/drawing/2014/main" id="{75495449-34B1-17B5-C356-062E01430512}"/>
              </a:ext>
            </a:extLst>
          </p:cNvPr>
          <p:cNvPicPr>
            <a:picLocks noGrp="1" noChangeAspect="1"/>
          </p:cNvPicPr>
          <p:nvPr>
            <p:ph type="pic" sz="quarter" idx="15"/>
          </p:nvPr>
        </p:nvPicPr>
        <p:blipFill>
          <a:blip r:embed="rId4"/>
          <a:srcRect l="12488" r="12488"/>
          <a:stretch>
            <a:fillRect/>
          </a:stretch>
        </p:blipFill>
        <p:spPr/>
      </p:pic>
      <p:pic>
        <p:nvPicPr>
          <p:cNvPr id="17" name="Picture Placeholder 16" descr="A mathematical equation with black text&#10;&#10;Description automatically generated">
            <a:extLst>
              <a:ext uri="{FF2B5EF4-FFF2-40B4-BE49-F238E27FC236}">
                <a16:creationId xmlns:a16="http://schemas.microsoft.com/office/drawing/2014/main" id="{B97A22DA-1575-3089-DB11-44F44C0C4653}"/>
              </a:ext>
            </a:extLst>
          </p:cNvPr>
          <p:cNvPicPr>
            <a:picLocks noGrp="1" noChangeAspect="1"/>
          </p:cNvPicPr>
          <p:nvPr>
            <p:ph type="pic" sz="quarter" idx="13"/>
          </p:nvPr>
        </p:nvPicPr>
        <p:blipFill>
          <a:blip r:embed="rId5"/>
          <a:srcRect t="459" b="459"/>
          <a:stretch>
            <a:fillRect/>
          </a:stretch>
        </p:blipFill>
        <p:spPr/>
      </p:pic>
      <p:pic>
        <p:nvPicPr>
          <p:cNvPr id="4" name="Picture Placeholder 37" descr="A diagram of a circle with arrows&#10;&#10;Description automatically generated">
            <a:extLst>
              <a:ext uri="{FF2B5EF4-FFF2-40B4-BE49-F238E27FC236}">
                <a16:creationId xmlns:a16="http://schemas.microsoft.com/office/drawing/2014/main" id="{C73B0CF9-27E6-F7E8-B69D-4DDC4B9BBE47}"/>
              </a:ext>
            </a:extLst>
          </p:cNvPr>
          <p:cNvPicPr>
            <a:picLocks noChangeAspect="1"/>
          </p:cNvPicPr>
          <p:nvPr/>
        </p:nvPicPr>
        <p:blipFill rotWithShape="1">
          <a:blip r:embed="rId6"/>
          <a:srcRect l="11541" r="10390" b="27689"/>
          <a:stretch/>
        </p:blipFill>
        <p:spPr>
          <a:xfrm>
            <a:off x="7785419" y="548958"/>
            <a:ext cx="6374763" cy="4160520"/>
          </a:xfrm>
          <a:prstGeom prst="rect">
            <a:avLst/>
          </a:prstGeom>
          <a:solidFill>
            <a:schemeClr val="bg2">
              <a:lumMod val="50000"/>
              <a:lumOff val="50000"/>
            </a:schemeClr>
          </a:solidFill>
        </p:spPr>
      </p:pic>
      <p:pic>
        <p:nvPicPr>
          <p:cNvPr id="8" name="Picture 7" descr="A white background with black dots&#10;&#10;Description automatically generated">
            <a:extLst>
              <a:ext uri="{FF2B5EF4-FFF2-40B4-BE49-F238E27FC236}">
                <a16:creationId xmlns:a16="http://schemas.microsoft.com/office/drawing/2014/main" id="{2A00F27B-F024-1639-E656-DF94DED2B0FA}"/>
              </a:ext>
            </a:extLst>
          </p:cNvPr>
          <p:cNvPicPr>
            <a:picLocks noChangeAspect="1"/>
          </p:cNvPicPr>
          <p:nvPr/>
        </p:nvPicPr>
        <p:blipFill>
          <a:blip r:embed="rId7"/>
          <a:stretch>
            <a:fillRect/>
          </a:stretch>
        </p:blipFill>
        <p:spPr>
          <a:xfrm>
            <a:off x="9797801" y="3118636"/>
            <a:ext cx="2540000" cy="1590842"/>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B3E6AA4B-35E6-DD54-9014-1DA687415F12}"/>
              </a:ext>
            </a:extLst>
          </p:cNvPr>
          <p:cNvPicPr>
            <a:picLocks noChangeAspect="1"/>
          </p:cNvPicPr>
          <p:nvPr/>
        </p:nvPicPr>
        <p:blipFill>
          <a:blip r:embed="rId7"/>
          <a:stretch>
            <a:fillRect/>
          </a:stretch>
        </p:blipFill>
        <p:spPr>
          <a:xfrm>
            <a:off x="11564681" y="602042"/>
            <a:ext cx="2540000" cy="1911605"/>
          </a:xfrm>
          <a:prstGeom prst="rect">
            <a:avLst/>
          </a:prstGeom>
        </p:spPr>
      </p:pic>
    </p:spTree>
    <p:extLst>
      <p:ext uri="{BB962C8B-B14F-4D97-AF65-F5344CB8AC3E}">
        <p14:creationId xmlns:p14="http://schemas.microsoft.com/office/powerpoint/2010/main" val="9165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0F90-E889-FA51-0EC4-DFC336D9B34D}"/>
              </a:ext>
            </a:extLst>
          </p:cNvPr>
          <p:cNvSpPr>
            <a:spLocks noGrp="1"/>
          </p:cNvSpPr>
          <p:nvPr>
            <p:ph type="title"/>
          </p:nvPr>
        </p:nvSpPr>
        <p:spPr>
          <a:xfrm>
            <a:off x="838200" y="558994"/>
            <a:ext cx="10515600" cy="899783"/>
          </a:xfrm>
        </p:spPr>
        <p:txBody>
          <a:bodyPr/>
          <a:lstStyle/>
          <a:p>
            <a:r>
              <a:rPr lang="en-US" dirty="0">
                <a:solidFill>
                  <a:schemeClr val="tx2"/>
                </a:solidFill>
              </a:rPr>
              <a:t>Offspring Colonies and </a:t>
            </a:r>
            <a:r>
              <a:rPr lang="el-GR" i="0" dirty="0">
                <a:solidFill>
                  <a:schemeClr val="tx2"/>
                </a:solidFill>
                <a:effectLst/>
              </a:rPr>
              <a:t>λ</a:t>
            </a:r>
            <a:r>
              <a:rPr lang="en-US" i="0" dirty="0">
                <a:solidFill>
                  <a:schemeClr val="tx2"/>
                </a:solidFill>
                <a:effectLst/>
              </a:rPr>
              <a:t>(r)</a:t>
            </a:r>
            <a:endParaRPr lang="en-US" dirty="0">
              <a:solidFill>
                <a:schemeClr val="tx2"/>
              </a:solidFill>
            </a:endParaRPr>
          </a:p>
        </p:txBody>
      </p:sp>
      <p:pic>
        <p:nvPicPr>
          <p:cNvPr id="14" name="Picture Placeholder 13" descr="A group of math equations&#10;&#10;Description automatically generated">
            <a:extLst>
              <a:ext uri="{FF2B5EF4-FFF2-40B4-BE49-F238E27FC236}">
                <a16:creationId xmlns:a16="http://schemas.microsoft.com/office/drawing/2014/main" id="{7EEB75E5-5946-6DDB-36D5-586CD4918F11}"/>
              </a:ext>
            </a:extLst>
          </p:cNvPr>
          <p:cNvPicPr>
            <a:picLocks noGrp="1" noChangeAspect="1"/>
          </p:cNvPicPr>
          <p:nvPr>
            <p:ph type="pic" sz="quarter" idx="13"/>
          </p:nvPr>
        </p:nvPicPr>
        <p:blipFill>
          <a:blip r:embed="rId2"/>
          <a:srcRect t="6761" b="6761"/>
          <a:stretch>
            <a:fillRect/>
          </a:stretch>
        </p:blipFill>
        <p:spPr/>
      </p:pic>
      <p:sp>
        <p:nvSpPr>
          <p:cNvPr id="5" name="Date Placeholder 4">
            <a:extLst>
              <a:ext uri="{FF2B5EF4-FFF2-40B4-BE49-F238E27FC236}">
                <a16:creationId xmlns:a16="http://schemas.microsoft.com/office/drawing/2014/main" id="{F7433F0C-4207-2C59-99FF-08B7559241D4}"/>
              </a:ext>
            </a:extLst>
          </p:cNvPr>
          <p:cNvSpPr>
            <a:spLocks noGrp="1"/>
          </p:cNvSpPr>
          <p:nvPr>
            <p:ph type="dt" sz="half" idx="2"/>
          </p:nvPr>
        </p:nvSpPr>
        <p:spPr/>
        <p:txBody>
          <a:bodyPr/>
          <a:lstStyle/>
          <a:p>
            <a:r>
              <a:rPr lang="en-US"/>
              <a:t>Aidan Olson</a:t>
            </a:r>
            <a:endParaRPr lang="en-US" dirty="0"/>
          </a:p>
        </p:txBody>
      </p:sp>
      <p:pic>
        <p:nvPicPr>
          <p:cNvPr id="16" name="Picture Placeholder 15" descr="A circle with a black line in the center&#10;&#10;Description automatically generated">
            <a:extLst>
              <a:ext uri="{FF2B5EF4-FFF2-40B4-BE49-F238E27FC236}">
                <a16:creationId xmlns:a16="http://schemas.microsoft.com/office/drawing/2014/main" id="{3F2E4A1F-ACA2-A0A3-CD3A-A2DFCB60CD61}"/>
              </a:ext>
            </a:extLst>
          </p:cNvPr>
          <p:cNvPicPr>
            <a:picLocks noGrp="1" noChangeAspect="1"/>
          </p:cNvPicPr>
          <p:nvPr>
            <p:ph type="pic" sz="quarter" idx="14"/>
          </p:nvPr>
        </p:nvPicPr>
        <p:blipFill rotWithShape="1">
          <a:blip r:embed="rId3"/>
          <a:srcRect t="9617" b="16372"/>
          <a:stretch/>
        </p:blipFill>
        <p:spPr>
          <a:xfrm>
            <a:off x="4059936" y="4160520"/>
            <a:ext cx="4133088" cy="2697480"/>
          </a:xfrm>
        </p:spPr>
      </p:pic>
      <p:sp>
        <p:nvSpPr>
          <p:cNvPr id="7" name="Footer Placeholder 6">
            <a:extLst>
              <a:ext uri="{FF2B5EF4-FFF2-40B4-BE49-F238E27FC236}">
                <a16:creationId xmlns:a16="http://schemas.microsoft.com/office/drawing/2014/main" id="{EE6D2AF3-C79D-B9AA-8158-BB8F13ECDD4F}"/>
              </a:ext>
            </a:extLst>
          </p:cNvPr>
          <p:cNvSpPr>
            <a:spLocks noGrp="1"/>
          </p:cNvSpPr>
          <p:nvPr>
            <p:ph type="ftr" sz="quarter" idx="3"/>
          </p:nvPr>
        </p:nvSpPr>
        <p:spPr/>
        <p:txBody>
          <a:bodyPr/>
          <a:lstStyle/>
          <a:p>
            <a:r>
              <a:rPr lang="en-US" dirty="0"/>
              <a:t>Shigesada et al. 1995</a:t>
            </a:r>
          </a:p>
        </p:txBody>
      </p:sp>
      <p:pic>
        <p:nvPicPr>
          <p:cNvPr id="18" name="Picture Placeholder 17" descr="A drawing of a circle with lines and a mathematical formula&#10;&#10;Description automatically generated">
            <a:extLst>
              <a:ext uri="{FF2B5EF4-FFF2-40B4-BE49-F238E27FC236}">
                <a16:creationId xmlns:a16="http://schemas.microsoft.com/office/drawing/2014/main" id="{BC91940E-D7CE-5F73-19D0-72FB0C8CB52A}"/>
              </a:ext>
            </a:extLst>
          </p:cNvPr>
          <p:cNvPicPr>
            <a:picLocks noGrp="1" noChangeAspect="1"/>
          </p:cNvPicPr>
          <p:nvPr>
            <p:ph type="pic" sz="quarter" idx="15"/>
          </p:nvPr>
        </p:nvPicPr>
        <p:blipFill rotWithShape="1">
          <a:blip r:embed="rId4"/>
          <a:srcRect t="10562" b="19282"/>
          <a:stretch/>
        </p:blipFill>
        <p:spPr>
          <a:xfrm>
            <a:off x="8193024" y="4160520"/>
            <a:ext cx="4005072" cy="2697480"/>
          </a:xfrm>
        </p:spPr>
      </p:pic>
      <p:sp>
        <p:nvSpPr>
          <p:cNvPr id="9" name="Slide Number Placeholder 8">
            <a:extLst>
              <a:ext uri="{FF2B5EF4-FFF2-40B4-BE49-F238E27FC236}">
                <a16:creationId xmlns:a16="http://schemas.microsoft.com/office/drawing/2014/main" id="{54845036-6F93-4FDC-8FA4-76DE15FC1653}"/>
              </a:ext>
            </a:extLst>
          </p:cNvPr>
          <p:cNvSpPr>
            <a:spLocks noGrp="1"/>
          </p:cNvSpPr>
          <p:nvPr>
            <p:ph type="sldNum" sz="quarter" idx="4"/>
          </p:nvPr>
        </p:nvSpPr>
        <p:spPr/>
        <p:txBody>
          <a:bodyPr/>
          <a:lstStyle/>
          <a:p>
            <a:fld id="{AE208ADF-3ADD-483D-A721-14E3EEE2C135}" type="slidenum">
              <a:rPr lang="en-US" smtClean="0"/>
              <a:pPr/>
              <a:t>24</a:t>
            </a:fld>
            <a:endParaRPr lang="en-US" dirty="0"/>
          </a:p>
        </p:txBody>
      </p:sp>
      <p:pic>
        <p:nvPicPr>
          <p:cNvPr id="19" name="Picture Placeholder 37" descr="A diagram of a circle with arrows&#10;&#10;Description automatically generated">
            <a:extLst>
              <a:ext uri="{FF2B5EF4-FFF2-40B4-BE49-F238E27FC236}">
                <a16:creationId xmlns:a16="http://schemas.microsoft.com/office/drawing/2014/main" id="{46E7444D-4D78-2763-2FEB-A7C553690C1F}"/>
              </a:ext>
            </a:extLst>
          </p:cNvPr>
          <p:cNvPicPr>
            <a:picLocks noChangeAspect="1"/>
          </p:cNvPicPr>
          <p:nvPr/>
        </p:nvPicPr>
        <p:blipFill rotWithShape="1">
          <a:blip r:embed="rId5"/>
          <a:srcRect l="11541" r="10390" b="27689"/>
          <a:stretch/>
        </p:blipFill>
        <p:spPr>
          <a:xfrm>
            <a:off x="7892099" y="0"/>
            <a:ext cx="6374763" cy="4160520"/>
          </a:xfrm>
          <a:prstGeom prst="rect">
            <a:avLst/>
          </a:prstGeom>
          <a:solidFill>
            <a:schemeClr val="bg2">
              <a:lumMod val="50000"/>
              <a:lumOff val="50000"/>
            </a:schemeClr>
          </a:solidFill>
        </p:spPr>
      </p:pic>
      <p:pic>
        <p:nvPicPr>
          <p:cNvPr id="20" name="Picture 19" descr="A white background with black dots&#10;&#10;Description automatically generated">
            <a:extLst>
              <a:ext uri="{FF2B5EF4-FFF2-40B4-BE49-F238E27FC236}">
                <a16:creationId xmlns:a16="http://schemas.microsoft.com/office/drawing/2014/main" id="{56EF5A24-38F6-A8A2-A6F4-ACA99708781F}"/>
              </a:ext>
            </a:extLst>
          </p:cNvPr>
          <p:cNvPicPr>
            <a:picLocks noChangeAspect="1"/>
          </p:cNvPicPr>
          <p:nvPr/>
        </p:nvPicPr>
        <p:blipFill>
          <a:blip r:embed="rId6"/>
          <a:stretch>
            <a:fillRect/>
          </a:stretch>
        </p:blipFill>
        <p:spPr>
          <a:xfrm>
            <a:off x="9904481" y="2569678"/>
            <a:ext cx="2540000" cy="1590842"/>
          </a:xfrm>
          <a:prstGeom prst="rect">
            <a:avLst/>
          </a:prstGeom>
        </p:spPr>
      </p:pic>
      <p:pic>
        <p:nvPicPr>
          <p:cNvPr id="21" name="Picture 20" descr="A white background with black dots&#10;&#10;Description automatically generated">
            <a:extLst>
              <a:ext uri="{FF2B5EF4-FFF2-40B4-BE49-F238E27FC236}">
                <a16:creationId xmlns:a16="http://schemas.microsoft.com/office/drawing/2014/main" id="{70A212DB-A4D6-8FED-2380-EB9D97340D74}"/>
              </a:ext>
            </a:extLst>
          </p:cNvPr>
          <p:cNvPicPr>
            <a:picLocks noChangeAspect="1"/>
          </p:cNvPicPr>
          <p:nvPr/>
        </p:nvPicPr>
        <p:blipFill>
          <a:blip r:embed="rId6"/>
          <a:stretch>
            <a:fillRect/>
          </a:stretch>
        </p:blipFill>
        <p:spPr>
          <a:xfrm>
            <a:off x="11671361" y="53084"/>
            <a:ext cx="2540000" cy="1911605"/>
          </a:xfrm>
          <a:prstGeom prst="rect">
            <a:avLst/>
          </a:prstGeom>
        </p:spPr>
      </p:pic>
      <p:pic>
        <p:nvPicPr>
          <p:cNvPr id="23" name="Picture Placeholder 22" descr="A math equation with black text&#10;&#10;Description automatically generated with medium confidence">
            <a:extLst>
              <a:ext uri="{FF2B5EF4-FFF2-40B4-BE49-F238E27FC236}">
                <a16:creationId xmlns:a16="http://schemas.microsoft.com/office/drawing/2014/main" id="{9CAEAB04-9705-BFD4-F63B-9B0A04A76ACF}"/>
              </a:ext>
            </a:extLst>
          </p:cNvPr>
          <p:cNvPicPr>
            <a:picLocks noChangeAspect="1"/>
          </p:cNvPicPr>
          <p:nvPr/>
        </p:nvPicPr>
        <p:blipFill>
          <a:blip r:embed="rId7"/>
          <a:srcRect l="12488" r="12488"/>
          <a:stretch>
            <a:fillRect/>
          </a:stretch>
        </p:blipFill>
        <p:spPr>
          <a:xfrm>
            <a:off x="4059935" y="1458777"/>
            <a:ext cx="3832163" cy="2701743"/>
          </a:xfrm>
          <a:prstGeom prst="rect">
            <a:avLst/>
          </a:prstGeom>
          <a:solidFill>
            <a:schemeClr val="bg2">
              <a:lumMod val="50000"/>
              <a:lumOff val="50000"/>
            </a:schemeClr>
          </a:solidFill>
        </p:spPr>
      </p:pic>
      <p:sp>
        <p:nvSpPr>
          <p:cNvPr id="24" name="Text Placeholder 2">
            <a:extLst>
              <a:ext uri="{FF2B5EF4-FFF2-40B4-BE49-F238E27FC236}">
                <a16:creationId xmlns:a16="http://schemas.microsoft.com/office/drawing/2014/main" id="{A4ACB50D-0E43-A082-4D28-7D8B62B61BAA}"/>
              </a:ext>
            </a:extLst>
          </p:cNvPr>
          <p:cNvSpPr>
            <a:spLocks noGrp="1"/>
          </p:cNvSpPr>
          <p:nvPr>
            <p:ph type="body" sz="quarter" idx="16"/>
          </p:nvPr>
        </p:nvSpPr>
        <p:spPr>
          <a:xfrm>
            <a:off x="845165" y="1900962"/>
            <a:ext cx="2850017" cy="1954213"/>
          </a:xfrm>
        </p:spPr>
        <p:txBody>
          <a:bodyPr>
            <a:normAutofit/>
          </a:bodyPr>
          <a:lstStyle/>
          <a:p>
            <a:pPr algn="l"/>
            <a:r>
              <a:rPr lang="en-US" dirty="0"/>
              <a:t>Recall the Boundary Condition from the MFE </a:t>
            </a:r>
            <a:r>
              <a:rPr lang="en-US" dirty="0">
                <a:sym typeface="Wingdings" pitchFamily="2" charset="2"/>
              </a:rPr>
              <a:t></a:t>
            </a:r>
          </a:p>
          <a:p>
            <a:pPr algn="l"/>
            <a:r>
              <a:rPr lang="en-US" dirty="0">
                <a:sym typeface="Wingdings" pitchFamily="2" charset="2"/>
              </a:rPr>
              <a:t>What is </a:t>
            </a:r>
            <a:r>
              <a:rPr lang="el-GR" i="0" dirty="0">
                <a:solidFill>
                  <a:schemeClr val="accent4">
                    <a:lumMod val="60000"/>
                    <a:lumOff val="40000"/>
                  </a:schemeClr>
                </a:solidFill>
                <a:effectLst/>
              </a:rPr>
              <a:t>λ</a:t>
            </a:r>
            <a:r>
              <a:rPr lang="en-US" i="0" dirty="0">
                <a:solidFill>
                  <a:schemeClr val="accent4">
                    <a:lumMod val="60000"/>
                    <a:lumOff val="40000"/>
                  </a:schemeClr>
                </a:solidFill>
                <a:effectLst/>
              </a:rPr>
              <a:t>(r)?</a:t>
            </a:r>
            <a:endParaRPr lang="en-US" dirty="0">
              <a:solidFill>
                <a:schemeClr val="accent4">
                  <a:lumMod val="60000"/>
                  <a:lumOff val="40000"/>
                </a:schemeClr>
              </a:solidFill>
            </a:endParaRPr>
          </a:p>
        </p:txBody>
      </p:sp>
    </p:spTree>
    <p:extLst>
      <p:ext uri="{BB962C8B-B14F-4D97-AF65-F5344CB8AC3E}">
        <p14:creationId xmlns:p14="http://schemas.microsoft.com/office/powerpoint/2010/main" val="2457613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C1AC-3815-52C7-A24C-F1DDEBA93824}"/>
              </a:ext>
            </a:extLst>
          </p:cNvPr>
          <p:cNvSpPr>
            <a:spLocks noGrp="1"/>
          </p:cNvSpPr>
          <p:nvPr>
            <p:ph type="title"/>
          </p:nvPr>
        </p:nvSpPr>
        <p:spPr/>
        <p:txBody>
          <a:bodyPr>
            <a:normAutofit fontScale="90000"/>
          </a:bodyPr>
          <a:lstStyle/>
          <a:p>
            <a:r>
              <a:rPr lang="en-US" dirty="0"/>
              <a:t>Solutions with Different </a:t>
            </a:r>
            <a:r>
              <a:rPr lang="el-GR" i="0" dirty="0">
                <a:solidFill>
                  <a:schemeClr val="accent4">
                    <a:lumMod val="60000"/>
                    <a:lumOff val="40000"/>
                  </a:schemeClr>
                </a:solidFill>
                <a:effectLst/>
              </a:rPr>
              <a:t>λ</a:t>
            </a:r>
            <a:r>
              <a:rPr lang="en-US" i="0" dirty="0">
                <a:solidFill>
                  <a:schemeClr val="accent4">
                    <a:lumMod val="60000"/>
                    <a:lumOff val="40000"/>
                  </a:schemeClr>
                </a:solidFill>
                <a:effectLst/>
              </a:rPr>
              <a:t>(r)</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58C94D2-BE5D-371A-672B-A1735D72DCA5}"/>
              </a:ext>
            </a:extLst>
          </p:cNvPr>
          <p:cNvSpPr>
            <a:spLocks noGrp="1"/>
          </p:cNvSpPr>
          <p:nvPr>
            <p:ph idx="1"/>
          </p:nvPr>
        </p:nvSpPr>
        <p:spPr/>
        <p:txBody>
          <a:bodyPr/>
          <a:lstStyle/>
          <a:p>
            <a:r>
              <a:rPr lang="en-US" dirty="0"/>
              <a:t>Through a tedious process, we can find three expressions for A(t), each associated with an expressions for lambda.</a:t>
            </a:r>
          </a:p>
          <a:p>
            <a:r>
              <a:rPr lang="en-US" dirty="0"/>
              <a:t>Now, we can graph these.</a:t>
            </a:r>
          </a:p>
        </p:txBody>
      </p:sp>
      <p:sp>
        <p:nvSpPr>
          <p:cNvPr id="6" name="Date Placeholder 5">
            <a:extLst>
              <a:ext uri="{FF2B5EF4-FFF2-40B4-BE49-F238E27FC236}">
                <a16:creationId xmlns:a16="http://schemas.microsoft.com/office/drawing/2014/main" id="{2CDBAC09-C8FD-D792-83C3-348B687DA162}"/>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30A24ED7-0201-66FD-2EEF-8BEA8DFACD84}"/>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243A803F-7FD3-D6FF-BEA5-73812EAC599B}"/>
              </a:ext>
            </a:extLst>
          </p:cNvPr>
          <p:cNvSpPr>
            <a:spLocks noGrp="1"/>
          </p:cNvSpPr>
          <p:nvPr>
            <p:ph type="sldNum" sz="quarter" idx="4"/>
          </p:nvPr>
        </p:nvSpPr>
        <p:spPr/>
        <p:txBody>
          <a:bodyPr/>
          <a:lstStyle/>
          <a:p>
            <a:fld id="{AE208ADF-3ADD-483D-A721-14E3EEE2C135}" type="slidenum">
              <a:rPr lang="en-US" smtClean="0"/>
              <a:pPr/>
              <a:t>25</a:t>
            </a:fld>
            <a:endParaRPr lang="en-US" dirty="0"/>
          </a:p>
        </p:txBody>
      </p:sp>
      <p:pic>
        <p:nvPicPr>
          <p:cNvPr id="19" name="Picture Placeholder 11">
            <a:extLst>
              <a:ext uri="{FF2B5EF4-FFF2-40B4-BE49-F238E27FC236}">
                <a16:creationId xmlns:a16="http://schemas.microsoft.com/office/drawing/2014/main" id="{BDFCCE26-7317-5F5F-081D-AFAEA744D10C}"/>
              </a:ext>
            </a:extLst>
          </p:cNvPr>
          <p:cNvPicPr>
            <a:picLocks noChangeAspect="1"/>
          </p:cNvPicPr>
          <p:nvPr/>
        </p:nvPicPr>
        <p:blipFill>
          <a:blip r:embed="rId2"/>
          <a:srcRect t="19408" b="19408"/>
          <a:stretch>
            <a:fillRect/>
          </a:stretch>
        </p:blipFill>
        <p:spPr>
          <a:xfrm>
            <a:off x="11200383" y="2721647"/>
            <a:ext cx="356616" cy="193223"/>
          </a:xfrm>
          <a:prstGeom prst="rect">
            <a:avLst/>
          </a:prstGeom>
          <a:solidFill>
            <a:schemeClr val="bg2">
              <a:lumMod val="50000"/>
              <a:lumOff val="50000"/>
            </a:schemeClr>
          </a:solidFill>
        </p:spPr>
      </p:pic>
      <p:pic>
        <p:nvPicPr>
          <p:cNvPr id="21" name="Picture Placeholder 11">
            <a:extLst>
              <a:ext uri="{FF2B5EF4-FFF2-40B4-BE49-F238E27FC236}">
                <a16:creationId xmlns:a16="http://schemas.microsoft.com/office/drawing/2014/main" id="{A6ACB493-4B0E-B8C8-E3E7-88EFF29559D9}"/>
              </a:ext>
            </a:extLst>
          </p:cNvPr>
          <p:cNvPicPr>
            <a:picLocks noChangeAspect="1"/>
          </p:cNvPicPr>
          <p:nvPr/>
        </p:nvPicPr>
        <p:blipFill>
          <a:blip r:embed="rId2"/>
          <a:srcRect t="19408" b="19408"/>
          <a:stretch>
            <a:fillRect/>
          </a:stretch>
        </p:blipFill>
        <p:spPr>
          <a:xfrm>
            <a:off x="11199366" y="5647727"/>
            <a:ext cx="356616" cy="193223"/>
          </a:xfrm>
          <a:prstGeom prst="rect">
            <a:avLst/>
          </a:prstGeom>
          <a:solidFill>
            <a:schemeClr val="bg2">
              <a:lumMod val="50000"/>
              <a:lumOff val="50000"/>
            </a:schemeClr>
          </a:solidFill>
        </p:spPr>
      </p:pic>
      <p:pic>
        <p:nvPicPr>
          <p:cNvPr id="24" name="Picture Placeholder 13" descr="A group of math equations&#10;&#10;Description automatically generated">
            <a:extLst>
              <a:ext uri="{FF2B5EF4-FFF2-40B4-BE49-F238E27FC236}">
                <a16:creationId xmlns:a16="http://schemas.microsoft.com/office/drawing/2014/main" id="{72A61ECC-A2CA-86E0-4B1D-06F243560709}"/>
              </a:ext>
            </a:extLst>
          </p:cNvPr>
          <p:cNvPicPr>
            <a:picLocks noGrp="1" noChangeAspect="1"/>
          </p:cNvPicPr>
          <p:nvPr>
            <p:ph type="pic" sz="quarter" idx="13"/>
          </p:nvPr>
        </p:nvPicPr>
        <p:blipFill rotWithShape="1">
          <a:blip r:embed="rId3"/>
          <a:srcRect l="4636" t="14140" r="-272" b="15249"/>
          <a:stretch/>
        </p:blipFill>
        <p:spPr>
          <a:xfrm>
            <a:off x="6748272" y="658368"/>
            <a:ext cx="4809744" cy="2606040"/>
          </a:xfrm>
          <a:prstGeom prst="rect">
            <a:avLst/>
          </a:prstGeom>
          <a:solidFill>
            <a:schemeClr val="bg2">
              <a:lumMod val="50000"/>
              <a:lumOff val="50000"/>
            </a:schemeClr>
          </a:solidFill>
        </p:spPr>
      </p:pic>
      <p:pic>
        <p:nvPicPr>
          <p:cNvPr id="25" name="Picture Placeholder 24" descr="A math equations on a white background&#10;&#10;Description automatically generated">
            <a:extLst>
              <a:ext uri="{FF2B5EF4-FFF2-40B4-BE49-F238E27FC236}">
                <a16:creationId xmlns:a16="http://schemas.microsoft.com/office/drawing/2014/main" id="{7E1A9176-EF69-0EF9-9760-4E2F8C995FB1}"/>
              </a:ext>
            </a:extLst>
          </p:cNvPr>
          <p:cNvPicPr>
            <a:picLocks noGrp="1" noChangeAspect="1"/>
          </p:cNvPicPr>
          <p:nvPr>
            <p:ph type="pic" sz="quarter" idx="14"/>
          </p:nvPr>
        </p:nvPicPr>
        <p:blipFill rotWithShape="1">
          <a:blip r:embed="rId4"/>
          <a:srcRect r="-42"/>
          <a:stretch/>
        </p:blipFill>
        <p:spPr>
          <a:xfrm>
            <a:off x="6748272" y="3584448"/>
            <a:ext cx="4809744" cy="2606040"/>
          </a:xfrm>
        </p:spPr>
      </p:pic>
    </p:spTree>
    <p:extLst>
      <p:ext uri="{BB962C8B-B14F-4D97-AF65-F5344CB8AC3E}">
        <p14:creationId xmlns:p14="http://schemas.microsoft.com/office/powerpoint/2010/main" val="3813376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FC86-E2C9-5966-9EA5-C8EF1A636EE2}"/>
              </a:ext>
            </a:extLst>
          </p:cNvPr>
          <p:cNvSpPr>
            <a:spLocks noGrp="1"/>
          </p:cNvSpPr>
          <p:nvPr>
            <p:ph type="dt" sz="half" idx="10"/>
          </p:nvPr>
        </p:nvSpPr>
        <p:spPr/>
        <p:txBody>
          <a:bodyPr/>
          <a:lstStyle/>
          <a:p>
            <a:r>
              <a:rPr lang="en-US" dirty="0"/>
              <a:t>Aidan Olson</a:t>
            </a:r>
          </a:p>
        </p:txBody>
      </p:sp>
      <p:sp>
        <p:nvSpPr>
          <p:cNvPr id="3" name="Footer Placeholder 2">
            <a:extLst>
              <a:ext uri="{FF2B5EF4-FFF2-40B4-BE49-F238E27FC236}">
                <a16:creationId xmlns:a16="http://schemas.microsoft.com/office/drawing/2014/main" id="{19D9A53C-5D0E-B344-054A-4D0FA9AA25A4}"/>
              </a:ext>
            </a:extLst>
          </p:cNvPr>
          <p:cNvSpPr>
            <a:spLocks noGrp="1"/>
          </p:cNvSpPr>
          <p:nvPr>
            <p:ph type="ftr" sz="quarter" idx="11"/>
          </p:nvPr>
        </p:nvSpPr>
        <p:spPr/>
        <p:txBody>
          <a:bodyPr/>
          <a:lstStyle/>
          <a:p>
            <a:r>
              <a:rPr lang="en-US"/>
              <a:t>Sample Text</a:t>
            </a:r>
            <a:endParaRPr lang="en-US" dirty="0"/>
          </a:p>
        </p:txBody>
      </p:sp>
      <p:sp>
        <p:nvSpPr>
          <p:cNvPr id="4" name="Slide Number Placeholder 3">
            <a:extLst>
              <a:ext uri="{FF2B5EF4-FFF2-40B4-BE49-F238E27FC236}">
                <a16:creationId xmlns:a16="http://schemas.microsoft.com/office/drawing/2014/main" id="{CE0EF1B4-0974-EBB2-1D3B-0771D45B3F2B}"/>
              </a:ext>
            </a:extLst>
          </p:cNvPr>
          <p:cNvSpPr>
            <a:spLocks noGrp="1"/>
          </p:cNvSpPr>
          <p:nvPr>
            <p:ph type="sldNum" sz="quarter" idx="12"/>
          </p:nvPr>
        </p:nvSpPr>
        <p:spPr/>
        <p:txBody>
          <a:bodyPr/>
          <a:lstStyle/>
          <a:p>
            <a:fld id="{AE208ADF-3ADD-483D-A721-14E3EEE2C135}" type="slidenum">
              <a:rPr lang="en-US" smtClean="0"/>
              <a:t>26</a:t>
            </a:fld>
            <a:endParaRPr lang="en-US" dirty="0"/>
          </a:p>
        </p:txBody>
      </p:sp>
      <p:sp>
        <p:nvSpPr>
          <p:cNvPr id="5" name="Title 4">
            <a:extLst>
              <a:ext uri="{FF2B5EF4-FFF2-40B4-BE49-F238E27FC236}">
                <a16:creationId xmlns:a16="http://schemas.microsoft.com/office/drawing/2014/main" id="{FAB2E843-C7F8-3486-C967-85D02063700C}"/>
              </a:ext>
            </a:extLst>
          </p:cNvPr>
          <p:cNvSpPr>
            <a:spLocks noGrp="1"/>
          </p:cNvSpPr>
          <p:nvPr>
            <p:ph type="ctrTitle"/>
          </p:nvPr>
        </p:nvSpPr>
        <p:spPr>
          <a:xfrm>
            <a:off x="424772" y="377609"/>
            <a:ext cx="3557439" cy="3051391"/>
          </a:xfrm>
        </p:spPr>
        <p:txBody>
          <a:bodyPr/>
          <a:lstStyle/>
          <a:p>
            <a:r>
              <a:rPr lang="en-US" dirty="0"/>
              <a:t>Scattered Colony Model Area Functions</a:t>
            </a:r>
          </a:p>
        </p:txBody>
      </p:sp>
      <p:sp>
        <p:nvSpPr>
          <p:cNvPr id="6" name="Subtitle 5">
            <a:extLst>
              <a:ext uri="{FF2B5EF4-FFF2-40B4-BE49-F238E27FC236}">
                <a16:creationId xmlns:a16="http://schemas.microsoft.com/office/drawing/2014/main" id="{514A13A1-9DCB-B530-736B-465B3A37D7EF}"/>
              </a:ext>
            </a:extLst>
          </p:cNvPr>
          <p:cNvSpPr>
            <a:spLocks noGrp="1"/>
          </p:cNvSpPr>
          <p:nvPr>
            <p:ph type="subTitle" idx="1"/>
          </p:nvPr>
        </p:nvSpPr>
        <p:spPr/>
        <p:txBody>
          <a:bodyPr/>
          <a:lstStyle/>
          <a:p>
            <a:r>
              <a:rPr lang="en-US" dirty="0"/>
              <a:t>Range Vs. Time</a:t>
            </a:r>
          </a:p>
        </p:txBody>
      </p:sp>
      <p:pic>
        <p:nvPicPr>
          <p:cNvPr id="9" name="Picture Placeholder 8" descr="A graph of a function&#10;&#10;Description automatically generated with medium confidence">
            <a:extLst>
              <a:ext uri="{FF2B5EF4-FFF2-40B4-BE49-F238E27FC236}">
                <a16:creationId xmlns:a16="http://schemas.microsoft.com/office/drawing/2014/main" id="{1B3E1C1C-B86D-4E29-51CB-D152978C30E5}"/>
              </a:ext>
            </a:extLst>
          </p:cNvPr>
          <p:cNvPicPr>
            <a:picLocks noGrp="1" noChangeAspect="1"/>
          </p:cNvPicPr>
          <p:nvPr>
            <p:ph type="pic" sz="quarter" idx="13"/>
          </p:nvPr>
        </p:nvPicPr>
        <p:blipFill rotWithShape="1">
          <a:blip r:embed="rId3"/>
          <a:srcRect l="20"/>
          <a:stretch/>
        </p:blipFill>
        <p:spPr>
          <a:xfrm>
            <a:off x="4383024" y="0"/>
            <a:ext cx="7808976" cy="6858000"/>
          </a:xfrm>
        </p:spPr>
      </p:pic>
    </p:spTree>
    <p:extLst>
      <p:ext uri="{BB962C8B-B14F-4D97-AF65-F5344CB8AC3E}">
        <p14:creationId xmlns:p14="http://schemas.microsoft.com/office/powerpoint/2010/main" val="2872744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FC86-E2C9-5966-9EA5-C8EF1A636EE2}"/>
              </a:ext>
            </a:extLst>
          </p:cNvPr>
          <p:cNvSpPr>
            <a:spLocks noGrp="1"/>
          </p:cNvSpPr>
          <p:nvPr>
            <p:ph type="dt" sz="half" idx="10"/>
          </p:nvPr>
        </p:nvSpPr>
        <p:spPr/>
        <p:txBody>
          <a:bodyPr/>
          <a:lstStyle/>
          <a:p>
            <a:r>
              <a:rPr lang="en-US" dirty="0"/>
              <a:t>Aidan Olson</a:t>
            </a:r>
          </a:p>
        </p:txBody>
      </p:sp>
      <p:sp>
        <p:nvSpPr>
          <p:cNvPr id="3" name="Footer Placeholder 2">
            <a:extLst>
              <a:ext uri="{FF2B5EF4-FFF2-40B4-BE49-F238E27FC236}">
                <a16:creationId xmlns:a16="http://schemas.microsoft.com/office/drawing/2014/main" id="{19D9A53C-5D0E-B344-054A-4D0FA9AA25A4}"/>
              </a:ext>
            </a:extLst>
          </p:cNvPr>
          <p:cNvSpPr>
            <a:spLocks noGrp="1"/>
          </p:cNvSpPr>
          <p:nvPr>
            <p:ph type="ftr" sz="quarter" idx="11"/>
          </p:nvPr>
        </p:nvSpPr>
        <p:spPr/>
        <p:txBody>
          <a:bodyPr/>
          <a:lstStyle/>
          <a:p>
            <a:r>
              <a:rPr lang="en-US"/>
              <a:t>Sample Text</a:t>
            </a:r>
            <a:endParaRPr lang="en-US" dirty="0"/>
          </a:p>
        </p:txBody>
      </p:sp>
      <p:sp>
        <p:nvSpPr>
          <p:cNvPr id="4" name="Slide Number Placeholder 3">
            <a:extLst>
              <a:ext uri="{FF2B5EF4-FFF2-40B4-BE49-F238E27FC236}">
                <a16:creationId xmlns:a16="http://schemas.microsoft.com/office/drawing/2014/main" id="{CE0EF1B4-0974-EBB2-1D3B-0771D45B3F2B}"/>
              </a:ext>
            </a:extLst>
          </p:cNvPr>
          <p:cNvSpPr>
            <a:spLocks noGrp="1"/>
          </p:cNvSpPr>
          <p:nvPr>
            <p:ph type="sldNum" sz="quarter" idx="12"/>
          </p:nvPr>
        </p:nvSpPr>
        <p:spPr/>
        <p:txBody>
          <a:bodyPr/>
          <a:lstStyle/>
          <a:p>
            <a:fld id="{AE208ADF-3ADD-483D-A721-14E3EEE2C135}" type="slidenum">
              <a:rPr lang="en-US" smtClean="0"/>
              <a:t>27</a:t>
            </a:fld>
            <a:endParaRPr lang="en-US" dirty="0"/>
          </a:p>
        </p:txBody>
      </p:sp>
      <p:sp>
        <p:nvSpPr>
          <p:cNvPr id="5" name="Title 4">
            <a:extLst>
              <a:ext uri="{FF2B5EF4-FFF2-40B4-BE49-F238E27FC236}">
                <a16:creationId xmlns:a16="http://schemas.microsoft.com/office/drawing/2014/main" id="{FAB2E843-C7F8-3486-C967-85D02063700C}"/>
              </a:ext>
            </a:extLst>
          </p:cNvPr>
          <p:cNvSpPr>
            <a:spLocks noGrp="1"/>
          </p:cNvSpPr>
          <p:nvPr>
            <p:ph type="ctrTitle"/>
          </p:nvPr>
        </p:nvSpPr>
        <p:spPr>
          <a:xfrm>
            <a:off x="424804" y="808777"/>
            <a:ext cx="3557439" cy="2209800"/>
          </a:xfrm>
        </p:spPr>
        <p:txBody>
          <a:bodyPr/>
          <a:lstStyle/>
          <a:p>
            <a:r>
              <a:rPr lang="en-US" dirty="0"/>
              <a:t>Coalescing Colony Model</a:t>
            </a:r>
          </a:p>
        </p:txBody>
      </p:sp>
      <p:pic>
        <p:nvPicPr>
          <p:cNvPr id="12" name="Picture Placeholder 11" descr="A diagram of a circle with arrows and circles&#10;&#10;Description automatically generated">
            <a:extLst>
              <a:ext uri="{FF2B5EF4-FFF2-40B4-BE49-F238E27FC236}">
                <a16:creationId xmlns:a16="http://schemas.microsoft.com/office/drawing/2014/main" id="{468FE24B-6082-AA00-AD02-209E5C129654}"/>
              </a:ext>
            </a:extLst>
          </p:cNvPr>
          <p:cNvPicPr>
            <a:picLocks noGrp="1" noChangeAspect="1"/>
          </p:cNvPicPr>
          <p:nvPr>
            <p:ph type="pic" sz="quarter" idx="13"/>
          </p:nvPr>
        </p:nvPicPr>
        <p:blipFill rotWithShape="1">
          <a:blip r:embed="rId3"/>
          <a:srcRect l="1198" t="2150" r="3348"/>
          <a:stretch/>
        </p:blipFill>
        <p:spPr>
          <a:xfrm>
            <a:off x="4383088" y="11004"/>
            <a:ext cx="7808912" cy="6858000"/>
          </a:xfrm>
          <a:prstGeom prst="rect">
            <a:avLst/>
          </a:prstGeom>
        </p:spPr>
      </p:pic>
    </p:spTree>
    <p:extLst>
      <p:ext uri="{BB962C8B-B14F-4D97-AF65-F5344CB8AC3E}">
        <p14:creationId xmlns:p14="http://schemas.microsoft.com/office/powerpoint/2010/main" val="216304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79D1-0515-7FE7-97A1-E95ABB3AF05E}"/>
              </a:ext>
            </a:extLst>
          </p:cNvPr>
          <p:cNvSpPr>
            <a:spLocks noGrp="1"/>
          </p:cNvSpPr>
          <p:nvPr>
            <p:ph type="title"/>
          </p:nvPr>
        </p:nvSpPr>
        <p:spPr>
          <a:xfrm>
            <a:off x="845165" y="413072"/>
            <a:ext cx="10515600" cy="899783"/>
          </a:xfrm>
        </p:spPr>
        <p:txBody>
          <a:bodyPr/>
          <a:lstStyle/>
          <a:p>
            <a:r>
              <a:rPr lang="en-US" dirty="0"/>
              <a:t>Assumptions and Function</a:t>
            </a:r>
          </a:p>
        </p:txBody>
      </p:sp>
      <p:sp>
        <p:nvSpPr>
          <p:cNvPr id="3" name="Text Placeholder 2">
            <a:extLst>
              <a:ext uri="{FF2B5EF4-FFF2-40B4-BE49-F238E27FC236}">
                <a16:creationId xmlns:a16="http://schemas.microsoft.com/office/drawing/2014/main" id="{22F9F02B-14CC-4CD6-6A00-C9FABC94A241}"/>
              </a:ext>
            </a:extLst>
          </p:cNvPr>
          <p:cNvSpPr>
            <a:spLocks noGrp="1"/>
          </p:cNvSpPr>
          <p:nvPr>
            <p:ph type="body" sz="quarter" idx="16"/>
          </p:nvPr>
        </p:nvSpPr>
        <p:spPr>
          <a:xfrm>
            <a:off x="845164" y="1900962"/>
            <a:ext cx="6203336" cy="1954213"/>
          </a:xfrm>
        </p:spPr>
        <p:txBody>
          <a:bodyPr>
            <a:normAutofit/>
          </a:bodyPr>
          <a:lstStyle/>
          <a:p>
            <a:pPr marL="342900" indent="-342900">
              <a:buFont typeface="Arial" panose="020B0604020202020204" pitchFamily="34" charset="0"/>
              <a:buChar char="•"/>
            </a:pPr>
            <a:r>
              <a:rPr lang="en-US" dirty="0"/>
              <a:t>Only parent colony emits offspring</a:t>
            </a:r>
          </a:p>
          <a:p>
            <a:pPr marL="342900" indent="-342900">
              <a:buFont typeface="Arial" panose="020B0604020202020204" pitchFamily="34" charset="0"/>
              <a:buChar char="•"/>
            </a:pPr>
            <a:r>
              <a:rPr lang="en-US" dirty="0"/>
              <a:t>Frequent and short long distant migrants</a:t>
            </a:r>
          </a:p>
          <a:p>
            <a:pPr marL="342900" indent="-342900">
              <a:buFont typeface="Arial" panose="020B0604020202020204" pitchFamily="34" charset="0"/>
              <a:buChar char="•"/>
            </a:pPr>
            <a:r>
              <a:rPr lang="en-US" dirty="0"/>
              <a:t>Overlapping occurs</a:t>
            </a:r>
          </a:p>
        </p:txBody>
      </p:sp>
      <p:sp>
        <p:nvSpPr>
          <p:cNvPr id="5" name="Date Placeholder 4">
            <a:extLst>
              <a:ext uri="{FF2B5EF4-FFF2-40B4-BE49-F238E27FC236}">
                <a16:creationId xmlns:a16="http://schemas.microsoft.com/office/drawing/2014/main" id="{8FF39B41-D00D-D013-C80E-B5CFA8EFD86C}"/>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723003B3-5DD9-5669-E339-23832A7B3E6E}"/>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C118D3CC-2313-7BB9-8850-2862074E1747}"/>
              </a:ext>
            </a:extLst>
          </p:cNvPr>
          <p:cNvSpPr>
            <a:spLocks noGrp="1"/>
          </p:cNvSpPr>
          <p:nvPr>
            <p:ph type="sldNum" sz="quarter" idx="4"/>
          </p:nvPr>
        </p:nvSpPr>
        <p:spPr/>
        <p:txBody>
          <a:bodyPr/>
          <a:lstStyle/>
          <a:p>
            <a:fld id="{AE208ADF-3ADD-483D-A721-14E3EEE2C135}" type="slidenum">
              <a:rPr lang="en-US" smtClean="0"/>
              <a:pPr/>
              <a:t>28</a:t>
            </a:fld>
            <a:endParaRPr lang="en-US" dirty="0"/>
          </a:p>
        </p:txBody>
      </p:sp>
      <p:pic>
        <p:nvPicPr>
          <p:cNvPr id="6" name="Picture Placeholder 11" descr="A diagram of a circle with arrows and circles&#10;&#10;Description automatically generated">
            <a:extLst>
              <a:ext uri="{FF2B5EF4-FFF2-40B4-BE49-F238E27FC236}">
                <a16:creationId xmlns:a16="http://schemas.microsoft.com/office/drawing/2014/main" id="{B9A2496D-FD51-EA5F-5EC6-CA8AF8C58E87}"/>
              </a:ext>
            </a:extLst>
          </p:cNvPr>
          <p:cNvPicPr>
            <a:picLocks noChangeAspect="1"/>
          </p:cNvPicPr>
          <p:nvPr/>
        </p:nvPicPr>
        <p:blipFill rotWithShape="1">
          <a:blip r:embed="rId3"/>
          <a:srcRect l="1198" t="2150" r="3348"/>
          <a:stretch/>
        </p:blipFill>
        <p:spPr>
          <a:xfrm>
            <a:off x="8012372" y="472534"/>
            <a:ext cx="4179628" cy="3670664"/>
          </a:xfrm>
          <a:prstGeom prst="rect">
            <a:avLst/>
          </a:prstGeom>
          <a:solidFill>
            <a:schemeClr val="bg2">
              <a:lumMod val="50000"/>
              <a:lumOff val="50000"/>
            </a:schemeClr>
          </a:solidFill>
        </p:spPr>
      </p:pic>
      <p:pic>
        <p:nvPicPr>
          <p:cNvPr id="15" name="Picture Placeholder 14" descr="A math equations on a white background&#10;&#10;Description automatically generated">
            <a:extLst>
              <a:ext uri="{FF2B5EF4-FFF2-40B4-BE49-F238E27FC236}">
                <a16:creationId xmlns:a16="http://schemas.microsoft.com/office/drawing/2014/main" id="{16429B40-6EAF-B27E-E51C-8841D7DD5885}"/>
              </a:ext>
            </a:extLst>
          </p:cNvPr>
          <p:cNvPicPr>
            <a:picLocks noGrp="1" noChangeAspect="1"/>
          </p:cNvPicPr>
          <p:nvPr>
            <p:ph type="pic" sz="quarter" idx="13"/>
          </p:nvPr>
        </p:nvPicPr>
        <p:blipFill>
          <a:blip r:embed="rId4"/>
          <a:srcRect l="9501" r="9501"/>
          <a:stretch>
            <a:fillRect/>
          </a:stretch>
        </p:blipFill>
        <p:spPr>
          <a:prstGeom prst="rect">
            <a:avLst/>
          </a:prstGeom>
        </p:spPr>
      </p:pic>
      <p:pic>
        <p:nvPicPr>
          <p:cNvPr id="20" name="Picture Placeholder 19" descr="A black text on a white background&#10;&#10;Description automatically generated">
            <a:extLst>
              <a:ext uri="{FF2B5EF4-FFF2-40B4-BE49-F238E27FC236}">
                <a16:creationId xmlns:a16="http://schemas.microsoft.com/office/drawing/2014/main" id="{A6B1C4A6-FC6C-2B53-79AB-04D7F4C6158E}"/>
              </a:ext>
            </a:extLst>
          </p:cNvPr>
          <p:cNvPicPr>
            <a:picLocks noGrp="1" noChangeAspect="1"/>
          </p:cNvPicPr>
          <p:nvPr>
            <p:ph type="pic" sz="quarter" idx="14"/>
          </p:nvPr>
        </p:nvPicPr>
        <p:blipFill>
          <a:blip r:embed="rId5"/>
          <a:srcRect l="5033" r="5033"/>
          <a:stretch>
            <a:fillRect/>
          </a:stretch>
        </p:blipFill>
        <p:spPr/>
      </p:pic>
      <p:pic>
        <p:nvPicPr>
          <p:cNvPr id="26" name="Picture Placeholder 25" descr="A math equation with black text&#10;&#10;Description automatically generated">
            <a:extLst>
              <a:ext uri="{FF2B5EF4-FFF2-40B4-BE49-F238E27FC236}">
                <a16:creationId xmlns:a16="http://schemas.microsoft.com/office/drawing/2014/main" id="{8A3B5004-95B0-A25C-331F-315CDBEF1426}"/>
              </a:ext>
            </a:extLst>
          </p:cNvPr>
          <p:cNvPicPr>
            <a:picLocks noGrp="1" noChangeAspect="1"/>
          </p:cNvPicPr>
          <p:nvPr>
            <p:ph type="pic" sz="quarter" idx="15"/>
          </p:nvPr>
        </p:nvPicPr>
        <p:blipFill>
          <a:blip r:embed="rId6"/>
          <a:srcRect l="10297" r="10297"/>
          <a:stretch>
            <a:fillRect/>
          </a:stretch>
        </p:blipFill>
        <p:spPr/>
      </p:pic>
    </p:spTree>
    <p:extLst>
      <p:ext uri="{BB962C8B-B14F-4D97-AF65-F5344CB8AC3E}">
        <p14:creationId xmlns:p14="http://schemas.microsoft.com/office/powerpoint/2010/main" val="2360466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5819-3E91-8974-55DF-7DB706623C1D}"/>
              </a:ext>
            </a:extLst>
          </p:cNvPr>
          <p:cNvSpPr>
            <a:spLocks noGrp="1"/>
          </p:cNvSpPr>
          <p:nvPr>
            <p:ph type="title"/>
          </p:nvPr>
        </p:nvSpPr>
        <p:spPr>
          <a:xfrm>
            <a:off x="845164" y="659194"/>
            <a:ext cx="10515600" cy="899783"/>
          </a:xfrm>
        </p:spPr>
        <p:txBody>
          <a:bodyPr/>
          <a:lstStyle/>
          <a:p>
            <a:r>
              <a:rPr lang="en-US" dirty="0"/>
              <a:t>Changes</a:t>
            </a:r>
          </a:p>
        </p:txBody>
      </p:sp>
      <p:sp>
        <p:nvSpPr>
          <p:cNvPr id="3" name="Text Placeholder 2">
            <a:extLst>
              <a:ext uri="{FF2B5EF4-FFF2-40B4-BE49-F238E27FC236}">
                <a16:creationId xmlns:a16="http://schemas.microsoft.com/office/drawing/2014/main" id="{8200767C-B435-4988-762B-FE30B20F730E}"/>
              </a:ext>
            </a:extLst>
          </p:cNvPr>
          <p:cNvSpPr>
            <a:spLocks noGrp="1"/>
          </p:cNvSpPr>
          <p:nvPr>
            <p:ph type="body" sz="quarter" idx="16"/>
          </p:nvPr>
        </p:nvSpPr>
        <p:spPr/>
        <p:txBody>
          <a:bodyPr>
            <a:normAutofit/>
          </a:bodyPr>
          <a:lstStyle/>
          <a:p>
            <a:r>
              <a:rPr lang="en-US" dirty="0"/>
              <a:t>Traveling Wave Solution</a:t>
            </a:r>
          </a:p>
          <a:p>
            <a:r>
              <a:rPr lang="en-US" dirty="0"/>
              <a:t>&amp;</a:t>
            </a:r>
          </a:p>
          <a:p>
            <a:r>
              <a:rPr lang="en-US" dirty="0"/>
              <a:t>New Area Function</a:t>
            </a:r>
          </a:p>
        </p:txBody>
      </p:sp>
      <p:sp>
        <p:nvSpPr>
          <p:cNvPr id="5" name="Date Placeholder 4">
            <a:extLst>
              <a:ext uri="{FF2B5EF4-FFF2-40B4-BE49-F238E27FC236}">
                <a16:creationId xmlns:a16="http://schemas.microsoft.com/office/drawing/2014/main" id="{D31E633D-8872-A882-453A-7C8620F1CFC1}"/>
              </a:ext>
            </a:extLst>
          </p:cNvPr>
          <p:cNvSpPr>
            <a:spLocks noGrp="1"/>
          </p:cNvSpPr>
          <p:nvPr>
            <p:ph type="dt" sz="half" idx="2"/>
          </p:nvPr>
        </p:nvSpPr>
        <p:spPr/>
        <p:txBody>
          <a:bodyPr/>
          <a:lstStyle/>
          <a:p>
            <a:r>
              <a:rPr lang="en-US" dirty="0"/>
              <a:t>Aidan Olson</a:t>
            </a:r>
          </a:p>
        </p:txBody>
      </p:sp>
      <p:sp>
        <p:nvSpPr>
          <p:cNvPr id="7" name="Footer Placeholder 6">
            <a:extLst>
              <a:ext uri="{FF2B5EF4-FFF2-40B4-BE49-F238E27FC236}">
                <a16:creationId xmlns:a16="http://schemas.microsoft.com/office/drawing/2014/main" id="{7292C5EC-234A-905E-C8D1-B7E225559BFC}"/>
              </a:ext>
            </a:extLst>
          </p:cNvPr>
          <p:cNvSpPr>
            <a:spLocks noGrp="1"/>
          </p:cNvSpPr>
          <p:nvPr>
            <p:ph type="ftr" sz="quarter" idx="3"/>
          </p:nvPr>
        </p:nvSpPr>
        <p:spPr/>
        <p:txBody>
          <a:bodyPr/>
          <a:lstStyle/>
          <a:p>
            <a:r>
              <a:rPr lang="en-US"/>
              <a:t>Shigesada et al. 1995</a:t>
            </a:r>
            <a:endParaRPr lang="en-US" dirty="0"/>
          </a:p>
        </p:txBody>
      </p:sp>
      <p:sp>
        <p:nvSpPr>
          <p:cNvPr id="9" name="Slide Number Placeholder 8">
            <a:extLst>
              <a:ext uri="{FF2B5EF4-FFF2-40B4-BE49-F238E27FC236}">
                <a16:creationId xmlns:a16="http://schemas.microsoft.com/office/drawing/2014/main" id="{F6252050-9632-4902-E6B6-04855AA71221}"/>
              </a:ext>
            </a:extLst>
          </p:cNvPr>
          <p:cNvSpPr>
            <a:spLocks noGrp="1"/>
          </p:cNvSpPr>
          <p:nvPr>
            <p:ph type="sldNum" sz="quarter" idx="4"/>
          </p:nvPr>
        </p:nvSpPr>
        <p:spPr/>
        <p:txBody>
          <a:bodyPr/>
          <a:lstStyle/>
          <a:p>
            <a:fld id="{AE208ADF-3ADD-483D-A721-14E3EEE2C135}" type="slidenum">
              <a:rPr lang="en-US" smtClean="0"/>
              <a:pPr/>
              <a:t>29</a:t>
            </a:fld>
            <a:endParaRPr lang="en-US" dirty="0"/>
          </a:p>
        </p:txBody>
      </p:sp>
      <p:pic>
        <p:nvPicPr>
          <p:cNvPr id="14" name="Picture Placeholder 10" descr="A black text on a white background&#10;&#10;Description automatically generated">
            <a:extLst>
              <a:ext uri="{FF2B5EF4-FFF2-40B4-BE49-F238E27FC236}">
                <a16:creationId xmlns:a16="http://schemas.microsoft.com/office/drawing/2014/main" id="{3F4F9DCF-8FDF-FB40-B83A-0C5633B535B8}"/>
              </a:ext>
            </a:extLst>
          </p:cNvPr>
          <p:cNvPicPr>
            <a:picLocks noGrp="1" noChangeAspect="1"/>
          </p:cNvPicPr>
          <p:nvPr>
            <p:ph type="pic" sz="quarter" idx="14"/>
          </p:nvPr>
        </p:nvPicPr>
        <p:blipFill rotWithShape="1">
          <a:blip r:embed="rId2"/>
          <a:srcRect l="-1" t="-429" r="-1" b="1"/>
          <a:stretch/>
        </p:blipFill>
        <p:spPr>
          <a:xfrm>
            <a:off x="6964" y="4259942"/>
            <a:ext cx="12192000" cy="1691640"/>
          </a:xfrm>
        </p:spPr>
      </p:pic>
      <p:pic>
        <p:nvPicPr>
          <p:cNvPr id="16" name="Picture 15" descr="A mathematical equation with black text&#10;&#10;Description automatically generated with medium confidence">
            <a:extLst>
              <a:ext uri="{FF2B5EF4-FFF2-40B4-BE49-F238E27FC236}">
                <a16:creationId xmlns:a16="http://schemas.microsoft.com/office/drawing/2014/main" id="{EA1773B4-F1B1-72B7-DC45-C3D2F782FECA}"/>
              </a:ext>
            </a:extLst>
          </p:cNvPr>
          <p:cNvPicPr>
            <a:picLocks noChangeAspect="1"/>
          </p:cNvPicPr>
          <p:nvPr/>
        </p:nvPicPr>
        <p:blipFill>
          <a:blip r:embed="rId3"/>
          <a:stretch>
            <a:fillRect/>
          </a:stretch>
        </p:blipFill>
        <p:spPr>
          <a:xfrm>
            <a:off x="4708381" y="1558977"/>
            <a:ext cx="7490583" cy="2562568"/>
          </a:xfrm>
          <a:prstGeom prst="rect">
            <a:avLst/>
          </a:prstGeom>
        </p:spPr>
      </p:pic>
    </p:spTree>
    <p:extLst>
      <p:ext uri="{BB962C8B-B14F-4D97-AF65-F5344CB8AC3E}">
        <p14:creationId xmlns:p14="http://schemas.microsoft.com/office/powerpoint/2010/main" val="78561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205A-665E-0752-6579-AE7A7CA81766}"/>
              </a:ext>
            </a:extLst>
          </p:cNvPr>
          <p:cNvSpPr>
            <a:spLocks noGrp="1"/>
          </p:cNvSpPr>
          <p:nvPr>
            <p:ph type="title"/>
          </p:nvPr>
        </p:nvSpPr>
        <p:spPr>
          <a:xfrm>
            <a:off x="845164" y="695834"/>
            <a:ext cx="10515600" cy="899783"/>
          </a:xfrm>
        </p:spPr>
        <p:txBody>
          <a:bodyPr/>
          <a:lstStyle/>
          <a:p>
            <a:pPr algn="ctr"/>
            <a:r>
              <a:rPr lang="en-US" sz="3000" dirty="0"/>
              <a:t>Previously on Aidan Explains Invasive Species Population Dynamics:</a:t>
            </a:r>
          </a:p>
        </p:txBody>
      </p:sp>
      <p:sp>
        <p:nvSpPr>
          <p:cNvPr id="3" name="Text Placeholder 2">
            <a:extLst>
              <a:ext uri="{FF2B5EF4-FFF2-40B4-BE49-F238E27FC236}">
                <a16:creationId xmlns:a16="http://schemas.microsoft.com/office/drawing/2014/main" id="{BAE11AF0-602B-4D9D-A2F6-DB3E3B785D77}"/>
              </a:ext>
            </a:extLst>
          </p:cNvPr>
          <p:cNvSpPr>
            <a:spLocks noGrp="1"/>
          </p:cNvSpPr>
          <p:nvPr>
            <p:ph type="body" sz="quarter" idx="16"/>
          </p:nvPr>
        </p:nvSpPr>
        <p:spPr/>
        <p:txBody>
          <a:bodyPr>
            <a:normAutofit lnSpcReduction="10000"/>
          </a:bodyPr>
          <a:lstStyle/>
          <a:p>
            <a:r>
              <a:rPr lang="en-US" dirty="0"/>
              <a:t>1) We sought to understand the conditions that yield an establishment phase.</a:t>
            </a:r>
          </a:p>
          <a:p>
            <a:r>
              <a:rPr lang="en-US" dirty="0"/>
              <a:t>2) We analyzed the long-term behavior of populations undergoing Neighborhood Diffusion (using the Short Distance Dispersal Model).</a:t>
            </a:r>
          </a:p>
        </p:txBody>
      </p:sp>
      <p:sp>
        <p:nvSpPr>
          <p:cNvPr id="5" name="Date Placeholder 4">
            <a:extLst>
              <a:ext uri="{FF2B5EF4-FFF2-40B4-BE49-F238E27FC236}">
                <a16:creationId xmlns:a16="http://schemas.microsoft.com/office/drawing/2014/main" id="{E607DE90-5B48-5314-52C4-A85C57719ACB}"/>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AE00B268-F569-08A3-29F3-60C546DD5170}"/>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1444E07F-218D-15E9-FF29-64B1942CCB49}"/>
              </a:ext>
            </a:extLst>
          </p:cNvPr>
          <p:cNvSpPr>
            <a:spLocks noGrp="1"/>
          </p:cNvSpPr>
          <p:nvPr>
            <p:ph type="sldNum" sz="quarter" idx="4"/>
          </p:nvPr>
        </p:nvSpPr>
        <p:spPr/>
        <p:txBody>
          <a:bodyPr/>
          <a:lstStyle/>
          <a:p>
            <a:fld id="{AE208ADF-3ADD-483D-A721-14E3EEE2C135}" type="slidenum">
              <a:rPr lang="en-US" smtClean="0"/>
              <a:pPr/>
              <a:t>3</a:t>
            </a:fld>
            <a:endParaRPr lang="en-US" dirty="0"/>
          </a:p>
        </p:txBody>
      </p:sp>
      <p:pic>
        <p:nvPicPr>
          <p:cNvPr id="10" name="Picture Placeholder 33" descr="A diagram of different types of expansion&#10;&#10;Description automatically generated">
            <a:extLst>
              <a:ext uri="{FF2B5EF4-FFF2-40B4-BE49-F238E27FC236}">
                <a16:creationId xmlns:a16="http://schemas.microsoft.com/office/drawing/2014/main" id="{4E6D44EE-6C78-00DC-88D0-6157999229FA}"/>
              </a:ext>
            </a:extLst>
          </p:cNvPr>
          <p:cNvPicPr>
            <a:picLocks noGrp="1" noChangeAspect="1"/>
          </p:cNvPicPr>
          <p:nvPr>
            <p:ph type="pic" sz="quarter" idx="14"/>
          </p:nvPr>
        </p:nvPicPr>
        <p:blipFill rotWithShape="1">
          <a:blip r:embed="rId3"/>
          <a:srcRect l="6648" r="6648"/>
          <a:stretch/>
        </p:blipFill>
        <p:spPr>
          <a:xfrm>
            <a:off x="4186936" y="4274820"/>
            <a:ext cx="4133088" cy="2697480"/>
          </a:xfrm>
        </p:spPr>
      </p:pic>
      <p:pic>
        <p:nvPicPr>
          <p:cNvPr id="12" name="Picture 11" descr="A black background with white spots&#10;&#10;Description automatically generated with medium confidence">
            <a:extLst>
              <a:ext uri="{FF2B5EF4-FFF2-40B4-BE49-F238E27FC236}">
                <a16:creationId xmlns:a16="http://schemas.microsoft.com/office/drawing/2014/main" id="{1EB09DBC-1F2F-46F7-B466-716EA9988AF0}"/>
              </a:ext>
            </a:extLst>
          </p:cNvPr>
          <p:cNvPicPr>
            <a:picLocks noChangeAspect="1"/>
          </p:cNvPicPr>
          <p:nvPr/>
        </p:nvPicPr>
        <p:blipFill>
          <a:blip r:embed="rId4"/>
          <a:stretch>
            <a:fillRect/>
          </a:stretch>
        </p:blipFill>
        <p:spPr>
          <a:xfrm>
            <a:off x="3926498" y="6162166"/>
            <a:ext cx="4887301" cy="927100"/>
          </a:xfrm>
          <a:prstGeom prst="rect">
            <a:avLst/>
          </a:prstGeom>
        </p:spPr>
      </p:pic>
    </p:spTree>
    <p:extLst>
      <p:ext uri="{BB962C8B-B14F-4D97-AF65-F5344CB8AC3E}">
        <p14:creationId xmlns:p14="http://schemas.microsoft.com/office/powerpoint/2010/main" val="2235530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FC86-E2C9-5966-9EA5-C8EF1A636EE2}"/>
              </a:ext>
            </a:extLst>
          </p:cNvPr>
          <p:cNvSpPr>
            <a:spLocks noGrp="1"/>
          </p:cNvSpPr>
          <p:nvPr>
            <p:ph type="dt" sz="half" idx="10"/>
          </p:nvPr>
        </p:nvSpPr>
        <p:spPr/>
        <p:txBody>
          <a:bodyPr/>
          <a:lstStyle/>
          <a:p>
            <a:r>
              <a:rPr lang="en-US" dirty="0"/>
              <a:t>Aidan Olson</a:t>
            </a:r>
          </a:p>
        </p:txBody>
      </p:sp>
      <p:sp>
        <p:nvSpPr>
          <p:cNvPr id="3" name="Footer Placeholder 2">
            <a:extLst>
              <a:ext uri="{FF2B5EF4-FFF2-40B4-BE49-F238E27FC236}">
                <a16:creationId xmlns:a16="http://schemas.microsoft.com/office/drawing/2014/main" id="{19D9A53C-5D0E-B344-054A-4D0FA9AA25A4}"/>
              </a:ext>
            </a:extLst>
          </p:cNvPr>
          <p:cNvSpPr>
            <a:spLocks noGrp="1"/>
          </p:cNvSpPr>
          <p:nvPr>
            <p:ph type="ftr" sz="quarter" idx="11"/>
          </p:nvPr>
        </p:nvSpPr>
        <p:spPr/>
        <p:txBody>
          <a:bodyPr/>
          <a:lstStyle/>
          <a:p>
            <a:r>
              <a:rPr lang="en-US"/>
              <a:t>Sample Text</a:t>
            </a:r>
            <a:endParaRPr lang="en-US" dirty="0"/>
          </a:p>
        </p:txBody>
      </p:sp>
      <p:sp>
        <p:nvSpPr>
          <p:cNvPr id="4" name="Slide Number Placeholder 3">
            <a:extLst>
              <a:ext uri="{FF2B5EF4-FFF2-40B4-BE49-F238E27FC236}">
                <a16:creationId xmlns:a16="http://schemas.microsoft.com/office/drawing/2014/main" id="{CE0EF1B4-0974-EBB2-1D3B-0771D45B3F2B}"/>
              </a:ext>
            </a:extLst>
          </p:cNvPr>
          <p:cNvSpPr>
            <a:spLocks noGrp="1"/>
          </p:cNvSpPr>
          <p:nvPr>
            <p:ph type="sldNum" sz="quarter" idx="12"/>
          </p:nvPr>
        </p:nvSpPr>
        <p:spPr/>
        <p:txBody>
          <a:bodyPr/>
          <a:lstStyle/>
          <a:p>
            <a:fld id="{AE208ADF-3ADD-483D-A721-14E3EEE2C135}" type="slidenum">
              <a:rPr lang="en-US" smtClean="0"/>
              <a:t>30</a:t>
            </a:fld>
            <a:endParaRPr lang="en-US" dirty="0"/>
          </a:p>
        </p:txBody>
      </p:sp>
      <p:sp>
        <p:nvSpPr>
          <p:cNvPr id="5" name="Title 4">
            <a:extLst>
              <a:ext uri="{FF2B5EF4-FFF2-40B4-BE49-F238E27FC236}">
                <a16:creationId xmlns:a16="http://schemas.microsoft.com/office/drawing/2014/main" id="{FAB2E843-C7F8-3486-C967-85D02063700C}"/>
              </a:ext>
            </a:extLst>
          </p:cNvPr>
          <p:cNvSpPr>
            <a:spLocks noGrp="1"/>
          </p:cNvSpPr>
          <p:nvPr>
            <p:ph type="ctrTitle"/>
          </p:nvPr>
        </p:nvSpPr>
        <p:spPr>
          <a:xfrm>
            <a:off x="424804" y="808777"/>
            <a:ext cx="3557439" cy="2209800"/>
          </a:xfrm>
        </p:spPr>
        <p:txBody>
          <a:bodyPr/>
          <a:lstStyle/>
          <a:p>
            <a:r>
              <a:rPr lang="en-US" dirty="0"/>
              <a:t>Coalescing Colony Model</a:t>
            </a:r>
            <a:br>
              <a:rPr lang="en-US" dirty="0"/>
            </a:br>
            <a:r>
              <a:rPr lang="en-US" dirty="0"/>
              <a:t>Final Figure</a:t>
            </a:r>
          </a:p>
        </p:txBody>
      </p:sp>
      <p:pic>
        <p:nvPicPr>
          <p:cNvPr id="9" name="Picture Placeholder 8">
            <a:extLst>
              <a:ext uri="{FF2B5EF4-FFF2-40B4-BE49-F238E27FC236}">
                <a16:creationId xmlns:a16="http://schemas.microsoft.com/office/drawing/2014/main" id="{49EBC251-99E1-DAC0-D6B9-85E3171466EE}"/>
              </a:ext>
            </a:extLst>
          </p:cNvPr>
          <p:cNvPicPr>
            <a:picLocks noGrp="1" noChangeAspect="1"/>
          </p:cNvPicPr>
          <p:nvPr>
            <p:ph type="pic" sz="quarter" idx="13"/>
          </p:nvPr>
        </p:nvPicPr>
        <p:blipFill>
          <a:blip r:embed="rId3"/>
          <a:srcRect t="3355" b="3355"/>
          <a:stretch>
            <a:fillRect/>
          </a:stretch>
        </p:blipFill>
        <p:spPr/>
      </p:pic>
    </p:spTree>
    <p:extLst>
      <p:ext uri="{BB962C8B-B14F-4D97-AF65-F5344CB8AC3E}">
        <p14:creationId xmlns:p14="http://schemas.microsoft.com/office/powerpoint/2010/main" val="167580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DF24-06FB-E6FA-77A5-84410E5DBBB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A2F111D-31A1-5915-75C5-D25610F88740}"/>
              </a:ext>
            </a:extLst>
          </p:cNvPr>
          <p:cNvSpPr>
            <a:spLocks noGrp="1"/>
          </p:cNvSpPr>
          <p:nvPr>
            <p:ph idx="1"/>
          </p:nvPr>
        </p:nvSpPr>
        <p:spPr/>
        <p:txBody>
          <a:bodyPr/>
          <a:lstStyle/>
          <a:p>
            <a:r>
              <a:rPr lang="en-US" dirty="0"/>
              <a:t>Stratified Diffusion is hard to model. Shigesada used the MFE to incorporate long distance migrants, but there were a lot of assumptions required.</a:t>
            </a:r>
          </a:p>
          <a:p>
            <a:endParaRPr lang="en-US" dirty="0"/>
          </a:p>
        </p:txBody>
      </p:sp>
      <p:sp>
        <p:nvSpPr>
          <p:cNvPr id="6" name="Date Placeholder 5">
            <a:extLst>
              <a:ext uri="{FF2B5EF4-FFF2-40B4-BE49-F238E27FC236}">
                <a16:creationId xmlns:a16="http://schemas.microsoft.com/office/drawing/2014/main" id="{C0B95161-6FC8-D9FA-EB30-66E9DBD13A32}"/>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C7F0D8EE-28CF-472B-DA24-1BE1BFE8E685}"/>
              </a:ext>
            </a:extLst>
          </p:cNvPr>
          <p:cNvSpPr>
            <a:spLocks noGrp="1"/>
          </p:cNvSpPr>
          <p:nvPr>
            <p:ph type="ftr" sz="quarter" idx="3"/>
          </p:nvPr>
        </p:nvSpPr>
        <p:spPr/>
        <p:txBody>
          <a:bodyPr/>
          <a:lstStyle/>
          <a:p>
            <a:r>
              <a:rPr lang="en-US"/>
              <a:t>Shigesada et al. 1995</a:t>
            </a:r>
            <a:endParaRPr lang="en-US" dirty="0"/>
          </a:p>
        </p:txBody>
      </p:sp>
      <p:sp>
        <p:nvSpPr>
          <p:cNvPr id="8" name="Slide Number Placeholder 7">
            <a:extLst>
              <a:ext uri="{FF2B5EF4-FFF2-40B4-BE49-F238E27FC236}">
                <a16:creationId xmlns:a16="http://schemas.microsoft.com/office/drawing/2014/main" id="{85CA76E8-190B-DA0A-D2EA-36C3EB5B0F31}"/>
              </a:ext>
            </a:extLst>
          </p:cNvPr>
          <p:cNvSpPr>
            <a:spLocks noGrp="1"/>
          </p:cNvSpPr>
          <p:nvPr>
            <p:ph type="sldNum" sz="quarter" idx="4"/>
          </p:nvPr>
        </p:nvSpPr>
        <p:spPr/>
        <p:txBody>
          <a:bodyPr/>
          <a:lstStyle/>
          <a:p>
            <a:fld id="{AE208ADF-3ADD-483D-A721-14E3EEE2C135}" type="slidenum">
              <a:rPr lang="en-US" smtClean="0"/>
              <a:pPr/>
              <a:t>31</a:t>
            </a:fld>
            <a:endParaRPr lang="en-US" dirty="0"/>
          </a:p>
        </p:txBody>
      </p:sp>
      <p:pic>
        <p:nvPicPr>
          <p:cNvPr id="10" name="Picture Placeholder 8">
            <a:extLst>
              <a:ext uri="{FF2B5EF4-FFF2-40B4-BE49-F238E27FC236}">
                <a16:creationId xmlns:a16="http://schemas.microsoft.com/office/drawing/2014/main" id="{C2E2B2F9-5A60-01F2-2EB2-5EF632487537}"/>
              </a:ext>
            </a:extLst>
          </p:cNvPr>
          <p:cNvPicPr>
            <a:picLocks noGrp="1" noChangeAspect="1"/>
          </p:cNvPicPr>
          <p:nvPr>
            <p:ph type="pic" sz="quarter" idx="14"/>
          </p:nvPr>
        </p:nvPicPr>
        <p:blipFill rotWithShape="1">
          <a:blip r:embed="rId2"/>
          <a:srcRect l="58" t="-1" r="-2" b="2"/>
          <a:stretch/>
        </p:blipFill>
        <p:spPr>
          <a:xfrm>
            <a:off x="7656641" y="3264408"/>
            <a:ext cx="3815795" cy="3593592"/>
          </a:xfrm>
          <a:prstGeom prst="rect">
            <a:avLst/>
          </a:prstGeom>
          <a:solidFill>
            <a:schemeClr val="bg2">
              <a:lumMod val="50000"/>
              <a:lumOff val="50000"/>
            </a:schemeClr>
          </a:solidFill>
        </p:spPr>
      </p:pic>
      <p:pic>
        <p:nvPicPr>
          <p:cNvPr id="11" name="Picture Placeholder 8" descr="A graph of a function&#10;&#10;Description automatically generated with medium confidence">
            <a:extLst>
              <a:ext uri="{FF2B5EF4-FFF2-40B4-BE49-F238E27FC236}">
                <a16:creationId xmlns:a16="http://schemas.microsoft.com/office/drawing/2014/main" id="{EA34AF0D-D321-7CD7-ABFC-4162CF506F90}"/>
              </a:ext>
            </a:extLst>
          </p:cNvPr>
          <p:cNvPicPr>
            <a:picLocks noGrp="1" noChangeAspect="1"/>
          </p:cNvPicPr>
          <p:nvPr>
            <p:ph type="pic" sz="quarter" idx="13"/>
          </p:nvPr>
        </p:nvPicPr>
        <p:blipFill rotWithShape="1">
          <a:blip r:embed="rId3"/>
          <a:srcRect l="479" r="-87"/>
          <a:stretch/>
        </p:blipFill>
        <p:spPr>
          <a:xfrm>
            <a:off x="7656640" y="0"/>
            <a:ext cx="3815795" cy="3429000"/>
          </a:xfrm>
        </p:spPr>
      </p:pic>
      <p:sp>
        <p:nvSpPr>
          <p:cNvPr id="12" name="TextBox 11">
            <a:extLst>
              <a:ext uri="{FF2B5EF4-FFF2-40B4-BE49-F238E27FC236}">
                <a16:creationId xmlns:a16="http://schemas.microsoft.com/office/drawing/2014/main" id="{2000D90D-DD63-9EB5-61C0-33319BEA85B6}"/>
              </a:ext>
            </a:extLst>
          </p:cNvPr>
          <p:cNvSpPr txBox="1"/>
          <p:nvPr/>
        </p:nvSpPr>
        <p:spPr>
          <a:xfrm>
            <a:off x="6282541" y="877403"/>
            <a:ext cx="1374098" cy="923330"/>
          </a:xfrm>
          <a:prstGeom prst="rect">
            <a:avLst/>
          </a:prstGeom>
          <a:noFill/>
        </p:spPr>
        <p:txBody>
          <a:bodyPr wrap="square" rtlCol="0">
            <a:spAutoFit/>
          </a:bodyPr>
          <a:lstStyle/>
          <a:p>
            <a:pPr algn="ctr"/>
            <a:r>
              <a:rPr lang="en-US" dirty="0">
                <a:solidFill>
                  <a:schemeClr val="accent4">
                    <a:lumMod val="60000"/>
                    <a:lumOff val="40000"/>
                  </a:schemeClr>
                </a:solidFill>
              </a:rPr>
              <a:t>Scattered Colony Model</a:t>
            </a:r>
          </a:p>
        </p:txBody>
      </p:sp>
      <p:sp>
        <p:nvSpPr>
          <p:cNvPr id="13" name="TextBox 12">
            <a:extLst>
              <a:ext uri="{FF2B5EF4-FFF2-40B4-BE49-F238E27FC236}">
                <a16:creationId xmlns:a16="http://schemas.microsoft.com/office/drawing/2014/main" id="{27B39523-007C-BB5C-3DC6-040D6AC28868}"/>
              </a:ext>
            </a:extLst>
          </p:cNvPr>
          <p:cNvSpPr txBox="1"/>
          <p:nvPr/>
        </p:nvSpPr>
        <p:spPr>
          <a:xfrm>
            <a:off x="6282541" y="4220170"/>
            <a:ext cx="1374098" cy="923330"/>
          </a:xfrm>
          <a:prstGeom prst="rect">
            <a:avLst/>
          </a:prstGeom>
          <a:noFill/>
        </p:spPr>
        <p:txBody>
          <a:bodyPr wrap="square" rtlCol="0">
            <a:spAutoFit/>
          </a:bodyPr>
          <a:lstStyle/>
          <a:p>
            <a:pPr algn="ctr"/>
            <a:r>
              <a:rPr lang="en-US" dirty="0">
                <a:solidFill>
                  <a:schemeClr val="accent4">
                    <a:lumMod val="60000"/>
                    <a:lumOff val="40000"/>
                  </a:schemeClr>
                </a:solidFill>
              </a:rPr>
              <a:t>Coalescing Colony Model</a:t>
            </a:r>
          </a:p>
        </p:txBody>
      </p:sp>
    </p:spTree>
    <p:extLst>
      <p:ext uri="{BB962C8B-B14F-4D97-AF65-F5344CB8AC3E}">
        <p14:creationId xmlns:p14="http://schemas.microsoft.com/office/powerpoint/2010/main" val="124504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128-5C54-3C1D-C1A0-B4AE4DA9269B}"/>
              </a:ext>
            </a:extLst>
          </p:cNvPr>
          <p:cNvSpPr>
            <a:spLocks noGrp="1"/>
          </p:cNvSpPr>
          <p:nvPr>
            <p:ph type="title"/>
          </p:nvPr>
        </p:nvSpPr>
        <p:spPr>
          <a:xfrm>
            <a:off x="868680" y="617121"/>
            <a:ext cx="10515600" cy="899783"/>
          </a:xfrm>
        </p:spPr>
        <p:txBody>
          <a:bodyPr wrap="none" anchor="ctr">
            <a:normAutofit/>
          </a:bodyPr>
          <a:lstStyle/>
          <a:p>
            <a:pPr algn="ctr"/>
            <a:r>
              <a:rPr lang="en-US" dirty="0"/>
              <a:t>RECAP: Phases of Invasions</a:t>
            </a:r>
          </a:p>
        </p:txBody>
      </p:sp>
      <p:sp>
        <p:nvSpPr>
          <p:cNvPr id="3" name="Content Placeholder 2">
            <a:extLst>
              <a:ext uri="{FF2B5EF4-FFF2-40B4-BE49-F238E27FC236}">
                <a16:creationId xmlns:a16="http://schemas.microsoft.com/office/drawing/2014/main" id="{65440A4B-A258-8096-2645-8A8DEFFA6319}"/>
              </a:ext>
            </a:extLst>
          </p:cNvPr>
          <p:cNvSpPr>
            <a:spLocks noGrp="1"/>
          </p:cNvSpPr>
          <p:nvPr>
            <p:ph type="body" sz="quarter" idx="16"/>
          </p:nvPr>
        </p:nvSpPr>
        <p:spPr>
          <a:xfrm>
            <a:off x="868680" y="1614355"/>
            <a:ext cx="10112375" cy="1954213"/>
          </a:xfrm>
        </p:spPr>
        <p:txBody>
          <a:bodyPr anchor="t">
            <a:noAutofit/>
          </a:bodyPr>
          <a:lstStyle/>
          <a:p>
            <a:pPr marL="457200" indent="-457200">
              <a:lnSpc>
                <a:spcPct val="110000"/>
              </a:lnSpc>
              <a:buFont typeface="+mj-lt"/>
              <a:buAutoNum type="arabicPeriod"/>
            </a:pPr>
            <a:r>
              <a:rPr lang="en-US" sz="1600" dirty="0"/>
              <a:t>Establishment Phase</a:t>
            </a:r>
          </a:p>
          <a:p>
            <a:pPr lvl="1" algn="just">
              <a:lnSpc>
                <a:spcPct val="110000"/>
              </a:lnSpc>
            </a:pPr>
            <a:r>
              <a:rPr lang="en-US" sz="1600" b="0" dirty="0"/>
              <a:t>The period between the founding of a population and the detection of such population.</a:t>
            </a:r>
          </a:p>
          <a:p>
            <a:pPr marL="457200" indent="-457200">
              <a:lnSpc>
                <a:spcPct val="110000"/>
              </a:lnSpc>
              <a:buFont typeface="+mj-lt"/>
              <a:buAutoNum type="arabicPeriod"/>
            </a:pPr>
            <a:r>
              <a:rPr lang="en-US" sz="1600" dirty="0"/>
              <a:t>Range Expansion </a:t>
            </a:r>
          </a:p>
          <a:p>
            <a:pPr lvl="1" algn="just">
              <a:lnSpc>
                <a:spcPct val="110000"/>
              </a:lnSpc>
            </a:pPr>
            <a:r>
              <a:rPr lang="en-US" sz="1600" b="0" dirty="0"/>
              <a:t>The spread of a population into previously unoccupied regions. In invasions, the spread often accelerates due to various factors.</a:t>
            </a:r>
          </a:p>
        </p:txBody>
      </p:sp>
      <p:sp>
        <p:nvSpPr>
          <p:cNvPr id="4" name="Date Placeholder 3">
            <a:extLst>
              <a:ext uri="{FF2B5EF4-FFF2-40B4-BE49-F238E27FC236}">
                <a16:creationId xmlns:a16="http://schemas.microsoft.com/office/drawing/2014/main" id="{C7DADD69-7D25-62B0-6FEE-88F0309FF2B2}"/>
              </a:ext>
            </a:extLst>
          </p:cNvPr>
          <p:cNvSpPr>
            <a:spLocks noGrp="1"/>
          </p:cNvSpPr>
          <p:nvPr>
            <p:ph type="dt" sz="half" idx="2"/>
          </p:nvPr>
        </p:nvSpPr>
        <p:spPr>
          <a:xfrm>
            <a:off x="258792" y="6356350"/>
            <a:ext cx="3322608" cy="365125"/>
          </a:xfrm>
        </p:spPr>
        <p:txBody>
          <a:bodyPr anchor="ctr">
            <a:normAutofit/>
          </a:bodyPr>
          <a:lstStyle/>
          <a:p>
            <a:pPr>
              <a:spcAft>
                <a:spcPts val="600"/>
              </a:spcAft>
            </a:pPr>
            <a:r>
              <a:rPr lang="en-US"/>
              <a:t>Aidan Olson</a:t>
            </a:r>
          </a:p>
        </p:txBody>
      </p:sp>
      <p:pic>
        <p:nvPicPr>
          <p:cNvPr id="9" name="Picture 8" descr="A graph of a line graph&#10;&#10;Description automatically generated with medium confidence">
            <a:extLst>
              <a:ext uri="{FF2B5EF4-FFF2-40B4-BE49-F238E27FC236}">
                <a16:creationId xmlns:a16="http://schemas.microsoft.com/office/drawing/2014/main" id="{FD2D5415-02B2-11EF-1F8E-CECD675F0912}"/>
              </a:ext>
            </a:extLst>
          </p:cNvPr>
          <p:cNvPicPr>
            <a:picLocks noChangeAspect="1"/>
          </p:cNvPicPr>
          <p:nvPr/>
        </p:nvPicPr>
        <p:blipFill rotWithShape="1">
          <a:blip r:embed="rId3"/>
          <a:srcRect l="-1" t="9331" r="4" b="4"/>
          <a:stretch/>
        </p:blipFill>
        <p:spPr>
          <a:xfrm>
            <a:off x="6723432" y="4079241"/>
            <a:ext cx="4257624" cy="2778759"/>
          </a:xfrm>
          <a:prstGeom prst="rect">
            <a:avLst/>
          </a:prstGeom>
          <a:noFill/>
        </p:spPr>
      </p:pic>
      <p:sp>
        <p:nvSpPr>
          <p:cNvPr id="6" name="Slide Number Placeholder 5">
            <a:extLst>
              <a:ext uri="{FF2B5EF4-FFF2-40B4-BE49-F238E27FC236}">
                <a16:creationId xmlns:a16="http://schemas.microsoft.com/office/drawing/2014/main" id="{AC224154-17D9-8AC4-2AFA-72ABB1E686E2}"/>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4</a:t>
            </a:fld>
            <a:endParaRPr lang="en-US"/>
          </a:p>
        </p:txBody>
      </p:sp>
      <p:pic>
        <p:nvPicPr>
          <p:cNvPr id="16" name="Picture 15" descr="A diagram of different types of blood cells&#10;&#10;Description automatically generated with medium confidence">
            <a:extLst>
              <a:ext uri="{FF2B5EF4-FFF2-40B4-BE49-F238E27FC236}">
                <a16:creationId xmlns:a16="http://schemas.microsoft.com/office/drawing/2014/main" id="{E33116FB-20B1-E375-8043-774A2C89040A}"/>
              </a:ext>
            </a:extLst>
          </p:cNvPr>
          <p:cNvPicPr>
            <a:picLocks noChangeAspect="1"/>
          </p:cNvPicPr>
          <p:nvPr/>
        </p:nvPicPr>
        <p:blipFill rotWithShape="1">
          <a:blip r:embed="rId4"/>
          <a:srcRect r="3" b="16853"/>
          <a:stretch/>
        </p:blipFill>
        <p:spPr>
          <a:xfrm>
            <a:off x="1518524" y="4079241"/>
            <a:ext cx="4125751" cy="2778759"/>
          </a:xfrm>
          <a:prstGeom prst="rect">
            <a:avLst/>
          </a:prstGeom>
          <a:noFill/>
        </p:spPr>
      </p:pic>
    </p:spTree>
    <p:extLst>
      <p:ext uri="{BB962C8B-B14F-4D97-AF65-F5344CB8AC3E}">
        <p14:creationId xmlns:p14="http://schemas.microsoft.com/office/powerpoint/2010/main" val="52893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0C63-2444-D528-A1AB-E87A1208A28D}"/>
              </a:ext>
            </a:extLst>
          </p:cNvPr>
          <p:cNvSpPr>
            <a:spLocks noGrp="1"/>
          </p:cNvSpPr>
          <p:nvPr>
            <p:ph type="title"/>
          </p:nvPr>
        </p:nvSpPr>
        <p:spPr/>
        <p:txBody>
          <a:bodyPr/>
          <a:lstStyle/>
          <a:p>
            <a:r>
              <a:rPr lang="en-US" dirty="0"/>
              <a:t>RECAP: Means of Range Expansion</a:t>
            </a:r>
          </a:p>
        </p:txBody>
      </p:sp>
      <p:sp>
        <p:nvSpPr>
          <p:cNvPr id="3" name="Text Placeholder 2">
            <a:extLst>
              <a:ext uri="{FF2B5EF4-FFF2-40B4-BE49-F238E27FC236}">
                <a16:creationId xmlns:a16="http://schemas.microsoft.com/office/drawing/2014/main" id="{480B4E59-AABC-411F-1732-AD601EDF7A98}"/>
              </a:ext>
            </a:extLst>
          </p:cNvPr>
          <p:cNvSpPr>
            <a:spLocks noGrp="1"/>
          </p:cNvSpPr>
          <p:nvPr>
            <p:ph idx="1"/>
          </p:nvPr>
        </p:nvSpPr>
        <p:spPr>
          <a:xfrm>
            <a:off x="5039851" y="841852"/>
            <a:ext cx="6401231" cy="2982604"/>
          </a:xfrm>
        </p:spPr>
        <p:txBody>
          <a:bodyPr>
            <a:normAutofit fontScale="92500"/>
          </a:bodyPr>
          <a:lstStyle/>
          <a:p>
            <a:pPr marL="342900" indent="-342900">
              <a:buFont typeface="Arial" panose="020B0604020202020204" pitchFamily="34" charset="0"/>
              <a:buChar char="•"/>
            </a:pPr>
            <a:r>
              <a:rPr lang="en-US" dirty="0"/>
              <a:t>Neighborhood Diffusion</a:t>
            </a:r>
          </a:p>
          <a:p>
            <a:pPr marL="617220" lvl="1" indent="-342900">
              <a:buFont typeface="Arial" panose="020B0604020202020204" pitchFamily="34" charset="0"/>
              <a:buChar char="•"/>
            </a:pPr>
            <a:r>
              <a:rPr lang="en-US" dirty="0"/>
              <a:t>Members of a population spreading out locally</a:t>
            </a:r>
          </a:p>
          <a:p>
            <a:pPr marL="342900" indent="-342900">
              <a:buFont typeface="Arial" panose="020B0604020202020204" pitchFamily="34" charset="0"/>
              <a:buChar char="•"/>
            </a:pPr>
            <a:r>
              <a:rPr lang="en-US" dirty="0"/>
              <a:t>Long Distance Migration</a:t>
            </a:r>
          </a:p>
          <a:p>
            <a:pPr marL="617220" lvl="1" indent="-342900">
              <a:buFont typeface="Arial" panose="020B0604020202020204" pitchFamily="34" charset="0"/>
              <a:buChar char="•"/>
            </a:pPr>
            <a:r>
              <a:rPr lang="en-US" dirty="0"/>
              <a:t>Members of a population moving large distances to establish new colonies</a:t>
            </a:r>
          </a:p>
          <a:p>
            <a:pPr marL="342900" indent="-342900">
              <a:buFont typeface="Arial" panose="020B0604020202020204" pitchFamily="34" charset="0"/>
              <a:buChar char="•"/>
            </a:pPr>
            <a:r>
              <a:rPr lang="en-US" dirty="0"/>
              <a:t>Stratified Diffusion</a:t>
            </a:r>
          </a:p>
          <a:p>
            <a:pPr marL="617220" lvl="1" indent="-342900">
              <a:buFont typeface="Arial" panose="020B0604020202020204" pitchFamily="34" charset="0"/>
              <a:buChar char="•"/>
            </a:pPr>
            <a:r>
              <a:rPr lang="en-US" sz="1700" dirty="0"/>
              <a:t>A population expands with a combination of ND and LDM</a:t>
            </a:r>
          </a:p>
          <a:p>
            <a:pPr lvl="1"/>
            <a:endParaRPr lang="en-US" dirty="0"/>
          </a:p>
        </p:txBody>
      </p:sp>
      <p:pic>
        <p:nvPicPr>
          <p:cNvPr id="10" name="Picture Placeholder 9">
            <a:extLst>
              <a:ext uri="{FF2B5EF4-FFF2-40B4-BE49-F238E27FC236}">
                <a16:creationId xmlns:a16="http://schemas.microsoft.com/office/drawing/2014/main" id="{C562D71A-6A08-723D-0ECC-BF7A8332658F}"/>
              </a:ext>
            </a:extLst>
          </p:cNvPr>
          <p:cNvPicPr>
            <a:picLocks noGrp="1" noChangeAspect="1"/>
          </p:cNvPicPr>
          <p:nvPr>
            <p:ph type="pic" sz="quarter" idx="13"/>
          </p:nvPr>
        </p:nvPicPr>
        <p:blipFill rotWithShape="1">
          <a:blip r:embed="rId2"/>
          <a:srcRect l="919" r="919"/>
          <a:stretch/>
        </p:blipFill>
        <p:spPr/>
      </p:pic>
      <p:pic>
        <p:nvPicPr>
          <p:cNvPr id="34" name="Picture Placeholder 33" descr="A diagram of different types of expansion&#10;&#10;Description automatically generated">
            <a:extLst>
              <a:ext uri="{FF2B5EF4-FFF2-40B4-BE49-F238E27FC236}">
                <a16:creationId xmlns:a16="http://schemas.microsoft.com/office/drawing/2014/main" id="{F4ADA90E-B376-AC5A-FB96-7FC3D90EC59C}"/>
              </a:ext>
            </a:extLst>
          </p:cNvPr>
          <p:cNvPicPr>
            <a:picLocks noGrp="1" noChangeAspect="1"/>
          </p:cNvPicPr>
          <p:nvPr>
            <p:ph type="pic" sz="quarter" idx="15"/>
          </p:nvPr>
        </p:nvPicPr>
        <p:blipFill rotWithShape="1">
          <a:blip r:embed="rId3"/>
          <a:srcRect l="4718" r="8993" b="30407"/>
          <a:stretch/>
        </p:blipFill>
        <p:spPr>
          <a:xfrm>
            <a:off x="9055588" y="4134612"/>
            <a:ext cx="2606040" cy="2075688"/>
          </a:xfrm>
        </p:spPr>
      </p:pic>
      <p:pic>
        <p:nvPicPr>
          <p:cNvPr id="38" name="Picture Placeholder 37" descr="A diagram of a circle with arrows&#10;&#10;Description automatically generated">
            <a:extLst>
              <a:ext uri="{FF2B5EF4-FFF2-40B4-BE49-F238E27FC236}">
                <a16:creationId xmlns:a16="http://schemas.microsoft.com/office/drawing/2014/main" id="{38AE836B-DC3E-B41E-BA21-D90F94876A09}"/>
              </a:ext>
            </a:extLst>
          </p:cNvPr>
          <p:cNvPicPr>
            <a:picLocks noGrp="1" noChangeAspect="1"/>
          </p:cNvPicPr>
          <p:nvPr>
            <p:ph type="pic" sz="quarter" idx="16"/>
          </p:nvPr>
        </p:nvPicPr>
        <p:blipFill rotWithShape="1">
          <a:blip r:embed="rId4"/>
          <a:srcRect l="13199" r="8557" b="26268"/>
          <a:stretch/>
        </p:blipFill>
        <p:spPr>
          <a:xfrm>
            <a:off x="3467606" y="4104412"/>
            <a:ext cx="2606040" cy="2075688"/>
          </a:xfrm>
        </p:spPr>
      </p:pic>
      <p:pic>
        <p:nvPicPr>
          <p:cNvPr id="32" name="Picture Placeholder 31" descr="A map of the united states&#10;&#10;Description automatically generated">
            <a:extLst>
              <a:ext uri="{FF2B5EF4-FFF2-40B4-BE49-F238E27FC236}">
                <a16:creationId xmlns:a16="http://schemas.microsoft.com/office/drawing/2014/main" id="{6D3F3C6B-CD7E-9747-0C4A-8A2ACE76B4E1}"/>
              </a:ext>
            </a:extLst>
          </p:cNvPr>
          <p:cNvPicPr>
            <a:picLocks noGrp="1" noChangeAspect="1"/>
          </p:cNvPicPr>
          <p:nvPr>
            <p:ph type="pic" sz="quarter" idx="14"/>
          </p:nvPr>
        </p:nvPicPr>
        <p:blipFill rotWithShape="1">
          <a:blip r:embed="rId5"/>
          <a:srcRect l="2045" r="2045"/>
          <a:stretch/>
        </p:blipFill>
        <p:spPr>
          <a:xfrm>
            <a:off x="6290138" y="4142232"/>
            <a:ext cx="2606040" cy="2075688"/>
          </a:xfrm>
        </p:spPr>
      </p:pic>
      <p:sp>
        <p:nvSpPr>
          <p:cNvPr id="5" name="Date Placeholder 4">
            <a:extLst>
              <a:ext uri="{FF2B5EF4-FFF2-40B4-BE49-F238E27FC236}">
                <a16:creationId xmlns:a16="http://schemas.microsoft.com/office/drawing/2014/main" id="{85A903F1-9C40-9D12-7BE9-1BDCD27E4B2C}"/>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3F92BD74-9840-D24F-528E-1A7A224AA260}"/>
              </a:ext>
            </a:extLst>
          </p:cNvPr>
          <p:cNvSpPr>
            <a:spLocks noGrp="1"/>
          </p:cNvSpPr>
          <p:nvPr>
            <p:ph type="ftr" sz="quarter" idx="3"/>
          </p:nvPr>
        </p:nvSpPr>
        <p:spPr/>
        <p:txBody>
          <a:bodyPr/>
          <a:lstStyle/>
          <a:p>
            <a:r>
              <a:rPr lang="en-US" dirty="0"/>
              <a:t>Shigesada et al. 1995</a:t>
            </a:r>
          </a:p>
        </p:txBody>
      </p:sp>
      <p:sp>
        <p:nvSpPr>
          <p:cNvPr id="9" name="Slide Number Placeholder 8">
            <a:extLst>
              <a:ext uri="{FF2B5EF4-FFF2-40B4-BE49-F238E27FC236}">
                <a16:creationId xmlns:a16="http://schemas.microsoft.com/office/drawing/2014/main" id="{8D6F5A05-7C9C-2622-0211-10E6EED23821}"/>
              </a:ext>
            </a:extLst>
          </p:cNvPr>
          <p:cNvSpPr>
            <a:spLocks noGrp="1"/>
          </p:cNvSpPr>
          <p:nvPr>
            <p:ph type="sldNum" sz="quarter" idx="4"/>
          </p:nvPr>
        </p:nvSpPr>
        <p:spPr/>
        <p:txBody>
          <a:bodyPr/>
          <a:lstStyle/>
          <a:p>
            <a:fld id="{AE208ADF-3ADD-483D-A721-14E3EEE2C135}" type="slidenum">
              <a:rPr lang="en-US" smtClean="0"/>
              <a:pPr/>
              <a:t>5</a:t>
            </a:fld>
            <a:endParaRPr lang="en-US" dirty="0"/>
          </a:p>
        </p:txBody>
      </p:sp>
    </p:spTree>
    <p:extLst>
      <p:ext uri="{BB962C8B-B14F-4D97-AF65-F5344CB8AC3E}">
        <p14:creationId xmlns:p14="http://schemas.microsoft.com/office/powerpoint/2010/main" val="417959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4ABC-CE01-034F-8A50-C4787C9570AE}"/>
              </a:ext>
            </a:extLst>
          </p:cNvPr>
          <p:cNvSpPr>
            <a:spLocks noGrp="1"/>
          </p:cNvSpPr>
          <p:nvPr>
            <p:ph type="title"/>
          </p:nvPr>
        </p:nvSpPr>
        <p:spPr>
          <a:xfrm>
            <a:off x="845164" y="695834"/>
            <a:ext cx="10515600" cy="899783"/>
          </a:xfrm>
        </p:spPr>
        <p:txBody>
          <a:bodyPr/>
          <a:lstStyle/>
          <a:p>
            <a:r>
              <a:rPr lang="en-US" dirty="0"/>
              <a:t>RECAP: Short Distance Dispersal</a:t>
            </a:r>
          </a:p>
        </p:txBody>
      </p:sp>
      <p:sp>
        <p:nvSpPr>
          <p:cNvPr id="5" name="Date Placeholder 4">
            <a:extLst>
              <a:ext uri="{FF2B5EF4-FFF2-40B4-BE49-F238E27FC236}">
                <a16:creationId xmlns:a16="http://schemas.microsoft.com/office/drawing/2014/main" id="{61BD63B4-7231-BBD1-3AAA-7358C3F23BC6}"/>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BE925B1D-19F6-A31A-245C-C8A405447079}"/>
              </a:ext>
            </a:extLst>
          </p:cNvPr>
          <p:cNvSpPr>
            <a:spLocks noGrp="1"/>
          </p:cNvSpPr>
          <p:nvPr>
            <p:ph type="ftr" sz="quarter" idx="3"/>
          </p:nvPr>
        </p:nvSpPr>
        <p:spPr/>
        <p:txBody>
          <a:bodyPr/>
          <a:lstStyle/>
          <a:p>
            <a:r>
              <a:rPr lang="en-US" dirty="0"/>
              <a:t>Shigesada et al. 1995</a:t>
            </a:r>
          </a:p>
        </p:txBody>
      </p:sp>
      <p:pic>
        <p:nvPicPr>
          <p:cNvPr id="15" name="Picture Placeholder 14" descr="Diagram of a diagram of a process&#10;&#10;Description automatically generated">
            <a:extLst>
              <a:ext uri="{FF2B5EF4-FFF2-40B4-BE49-F238E27FC236}">
                <a16:creationId xmlns:a16="http://schemas.microsoft.com/office/drawing/2014/main" id="{4524F9EC-1A75-1A7C-B533-68D22424E988}"/>
              </a:ext>
            </a:extLst>
          </p:cNvPr>
          <p:cNvPicPr>
            <a:picLocks noGrp="1" noChangeAspect="1"/>
          </p:cNvPicPr>
          <p:nvPr>
            <p:ph type="pic" sz="quarter" idx="15"/>
          </p:nvPr>
        </p:nvPicPr>
        <p:blipFill rotWithShape="1">
          <a:blip r:embed="rId3"/>
          <a:srcRect/>
          <a:stretch/>
        </p:blipFill>
        <p:spPr>
          <a:xfrm>
            <a:off x="0" y="2777790"/>
            <a:ext cx="6146119" cy="4080210"/>
          </a:xfrm>
        </p:spPr>
      </p:pic>
      <p:sp>
        <p:nvSpPr>
          <p:cNvPr id="9" name="Slide Number Placeholder 8">
            <a:extLst>
              <a:ext uri="{FF2B5EF4-FFF2-40B4-BE49-F238E27FC236}">
                <a16:creationId xmlns:a16="http://schemas.microsoft.com/office/drawing/2014/main" id="{9BC1F775-E632-6511-39C6-B25EEC10D76A}"/>
              </a:ext>
            </a:extLst>
          </p:cNvPr>
          <p:cNvSpPr>
            <a:spLocks noGrp="1"/>
          </p:cNvSpPr>
          <p:nvPr>
            <p:ph type="sldNum" sz="quarter" idx="4"/>
          </p:nvPr>
        </p:nvSpPr>
        <p:spPr/>
        <p:txBody>
          <a:bodyPr/>
          <a:lstStyle/>
          <a:p>
            <a:fld id="{AE208ADF-3ADD-483D-A721-14E3EEE2C135}" type="slidenum">
              <a:rPr lang="en-US" smtClean="0"/>
              <a:pPr/>
              <a:t>6</a:t>
            </a:fld>
            <a:endParaRPr lang="en-US" dirty="0"/>
          </a:p>
        </p:txBody>
      </p:sp>
      <p:pic>
        <p:nvPicPr>
          <p:cNvPr id="14" name="Picture 13" descr="A math equations on a white background&#10;&#10;Description automatically generated">
            <a:extLst>
              <a:ext uri="{FF2B5EF4-FFF2-40B4-BE49-F238E27FC236}">
                <a16:creationId xmlns:a16="http://schemas.microsoft.com/office/drawing/2014/main" id="{4B212863-FE45-E335-AD35-53903BE9622C}"/>
              </a:ext>
            </a:extLst>
          </p:cNvPr>
          <p:cNvPicPr>
            <a:picLocks noChangeAspect="1"/>
          </p:cNvPicPr>
          <p:nvPr/>
        </p:nvPicPr>
        <p:blipFill>
          <a:blip r:embed="rId4"/>
          <a:stretch>
            <a:fillRect/>
          </a:stretch>
        </p:blipFill>
        <p:spPr>
          <a:xfrm>
            <a:off x="6051976" y="2777790"/>
            <a:ext cx="6146119" cy="4285180"/>
          </a:xfrm>
          <a:prstGeom prst="rect">
            <a:avLst/>
          </a:prstGeom>
        </p:spPr>
      </p:pic>
    </p:spTree>
    <p:extLst>
      <p:ext uri="{BB962C8B-B14F-4D97-AF65-F5344CB8AC3E}">
        <p14:creationId xmlns:p14="http://schemas.microsoft.com/office/powerpoint/2010/main" val="274183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63E0-EFFB-585D-6000-B37E55DAD950}"/>
              </a:ext>
            </a:extLst>
          </p:cNvPr>
          <p:cNvSpPr>
            <a:spLocks noGrp="1"/>
          </p:cNvSpPr>
          <p:nvPr>
            <p:ph type="title"/>
          </p:nvPr>
        </p:nvSpPr>
        <p:spPr/>
        <p:txBody>
          <a:bodyPr>
            <a:normAutofit fontScale="90000"/>
          </a:bodyPr>
          <a:lstStyle/>
          <a:p>
            <a:r>
              <a:rPr lang="en-US" dirty="0"/>
              <a:t>Minimum Detection Density</a:t>
            </a:r>
          </a:p>
        </p:txBody>
      </p:sp>
      <p:sp>
        <p:nvSpPr>
          <p:cNvPr id="3" name="Content Placeholder 2">
            <a:extLst>
              <a:ext uri="{FF2B5EF4-FFF2-40B4-BE49-F238E27FC236}">
                <a16:creationId xmlns:a16="http://schemas.microsoft.com/office/drawing/2014/main" id="{29C5CC64-B092-F806-22D0-AE5C7BBC7C57}"/>
              </a:ext>
            </a:extLst>
          </p:cNvPr>
          <p:cNvSpPr>
            <a:spLocks noGrp="1"/>
          </p:cNvSpPr>
          <p:nvPr>
            <p:ph idx="1"/>
          </p:nvPr>
        </p:nvSpPr>
        <p:spPr/>
        <p:txBody>
          <a:bodyPr/>
          <a:lstStyle/>
          <a:p>
            <a:r>
              <a:rPr lang="en-US" dirty="0"/>
              <a:t>After Nondimensionalizing,</a:t>
            </a:r>
          </a:p>
          <a:p>
            <a:r>
              <a:rPr lang="en-US" dirty="0"/>
              <a:t>We found an equation that locates our population frontier at any given time.</a:t>
            </a:r>
          </a:p>
          <a:p>
            <a:r>
              <a:rPr lang="en-US" dirty="0"/>
              <a:t>Then, we set R* = 0 and solved for a relationship between  and </a:t>
            </a:r>
            <a:r>
              <a:rPr lang="en-US" dirty="0" err="1"/>
              <a:t>Te</a:t>
            </a:r>
            <a:r>
              <a:rPr lang="en-US" dirty="0"/>
              <a:t>.</a:t>
            </a:r>
          </a:p>
          <a:p>
            <a:endParaRPr lang="en-US" dirty="0"/>
          </a:p>
        </p:txBody>
      </p:sp>
      <p:sp>
        <p:nvSpPr>
          <p:cNvPr id="6" name="Date Placeholder 5">
            <a:extLst>
              <a:ext uri="{FF2B5EF4-FFF2-40B4-BE49-F238E27FC236}">
                <a16:creationId xmlns:a16="http://schemas.microsoft.com/office/drawing/2014/main" id="{BB982837-BF97-FC30-09B0-AE2CAACED968}"/>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37BBFA2A-5B29-105D-FCDD-CBC9E495AE78}"/>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93CF2758-B9CA-A959-8553-2A87737FC8B0}"/>
              </a:ext>
            </a:extLst>
          </p:cNvPr>
          <p:cNvSpPr>
            <a:spLocks noGrp="1"/>
          </p:cNvSpPr>
          <p:nvPr>
            <p:ph type="sldNum" sz="quarter" idx="4"/>
          </p:nvPr>
        </p:nvSpPr>
        <p:spPr/>
        <p:txBody>
          <a:bodyPr/>
          <a:lstStyle/>
          <a:p>
            <a:fld id="{AE208ADF-3ADD-483D-A721-14E3EEE2C135}" type="slidenum">
              <a:rPr lang="en-US" smtClean="0"/>
              <a:pPr/>
              <a:t>7</a:t>
            </a:fld>
            <a:endParaRPr lang="en-US" dirty="0"/>
          </a:p>
        </p:txBody>
      </p:sp>
      <p:pic>
        <p:nvPicPr>
          <p:cNvPr id="9" name="Picture 8" descr="A math equation with numbers and symbols&#10;&#10;Description automatically generated">
            <a:extLst>
              <a:ext uri="{FF2B5EF4-FFF2-40B4-BE49-F238E27FC236}">
                <a16:creationId xmlns:a16="http://schemas.microsoft.com/office/drawing/2014/main" id="{3C709DC9-30BC-9987-2099-BD1265FA92C3}"/>
              </a:ext>
            </a:extLst>
          </p:cNvPr>
          <p:cNvPicPr>
            <a:picLocks noChangeAspect="1"/>
          </p:cNvPicPr>
          <p:nvPr/>
        </p:nvPicPr>
        <p:blipFill>
          <a:blip r:embed="rId3"/>
          <a:stretch>
            <a:fillRect/>
          </a:stretch>
        </p:blipFill>
        <p:spPr>
          <a:xfrm>
            <a:off x="6748271" y="3558635"/>
            <a:ext cx="4808727" cy="2164525"/>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D7F963CB-9490-8068-4E30-9F0807501D19}"/>
              </a:ext>
            </a:extLst>
          </p:cNvPr>
          <p:cNvPicPr>
            <a:picLocks noChangeAspect="1"/>
          </p:cNvPicPr>
          <p:nvPr/>
        </p:nvPicPr>
        <p:blipFill>
          <a:blip r:embed="rId4"/>
          <a:stretch>
            <a:fillRect/>
          </a:stretch>
        </p:blipFill>
        <p:spPr>
          <a:xfrm>
            <a:off x="6748272" y="5499099"/>
            <a:ext cx="4808726" cy="776863"/>
          </a:xfrm>
          <a:prstGeom prst="rect">
            <a:avLst/>
          </a:prstGeom>
        </p:spPr>
      </p:pic>
      <p:pic>
        <p:nvPicPr>
          <p:cNvPr id="11" name="Picture Placeholder 12" descr="A mathematical equations on a white background&#10;&#10;Description automatically generated">
            <a:extLst>
              <a:ext uri="{FF2B5EF4-FFF2-40B4-BE49-F238E27FC236}">
                <a16:creationId xmlns:a16="http://schemas.microsoft.com/office/drawing/2014/main" id="{2E8057B8-08C2-6885-7433-A498B20BDF65}"/>
              </a:ext>
            </a:extLst>
          </p:cNvPr>
          <p:cNvPicPr>
            <a:picLocks noGrp="1" noChangeAspect="1"/>
          </p:cNvPicPr>
          <p:nvPr>
            <p:ph type="pic" sz="quarter" idx="13"/>
          </p:nvPr>
        </p:nvPicPr>
        <p:blipFill>
          <a:blip r:embed="rId5"/>
          <a:srcRect t="17401" b="17401"/>
          <a:stretch>
            <a:fillRect/>
          </a:stretch>
        </p:blipFill>
        <p:spPr/>
      </p:pic>
      <p:cxnSp>
        <p:nvCxnSpPr>
          <p:cNvPr id="13" name="Straight Arrow Connector 12">
            <a:extLst>
              <a:ext uri="{FF2B5EF4-FFF2-40B4-BE49-F238E27FC236}">
                <a16:creationId xmlns:a16="http://schemas.microsoft.com/office/drawing/2014/main" id="{FB989977-5380-8762-F0D0-8A9C5D102CF6}"/>
              </a:ext>
            </a:extLst>
          </p:cNvPr>
          <p:cNvCxnSpPr/>
          <p:nvPr/>
        </p:nvCxnSpPr>
        <p:spPr>
          <a:xfrm flipV="1">
            <a:off x="4648200" y="1905000"/>
            <a:ext cx="2641600" cy="105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E12B15-C48B-D256-2BE3-57AE7C4A8E68}"/>
              </a:ext>
            </a:extLst>
          </p:cNvPr>
          <p:cNvCxnSpPr/>
          <p:nvPr/>
        </p:nvCxnSpPr>
        <p:spPr>
          <a:xfrm>
            <a:off x="3581399" y="3558635"/>
            <a:ext cx="3416301" cy="937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0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04D6-F72A-1C59-38F4-EB8EBB1647F3}"/>
              </a:ext>
            </a:extLst>
          </p:cNvPr>
          <p:cNvSpPr>
            <a:spLocks noGrp="1"/>
          </p:cNvSpPr>
          <p:nvPr>
            <p:ph type="title"/>
          </p:nvPr>
        </p:nvSpPr>
        <p:spPr/>
        <p:txBody>
          <a:bodyPr>
            <a:normAutofit fontScale="90000"/>
          </a:bodyPr>
          <a:lstStyle/>
          <a:p>
            <a:r>
              <a:rPr lang="en-US" dirty="0"/>
              <a:t>RECAP: Establishment Phase Condition</a:t>
            </a:r>
          </a:p>
        </p:txBody>
      </p:sp>
      <p:sp>
        <p:nvSpPr>
          <p:cNvPr id="6" name="Date Placeholder 5">
            <a:extLst>
              <a:ext uri="{FF2B5EF4-FFF2-40B4-BE49-F238E27FC236}">
                <a16:creationId xmlns:a16="http://schemas.microsoft.com/office/drawing/2014/main" id="{9A8102FE-2326-D927-5066-8B2E3DEF0741}"/>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D3138D85-B29F-AD41-8625-4654A8D6F7F6}"/>
              </a:ext>
            </a:extLst>
          </p:cNvPr>
          <p:cNvSpPr>
            <a:spLocks noGrp="1"/>
          </p:cNvSpPr>
          <p:nvPr>
            <p:ph type="ftr" sz="quarter" idx="3"/>
          </p:nvPr>
        </p:nvSpPr>
        <p:spPr/>
        <p:txBody>
          <a:bodyPr/>
          <a:lstStyle/>
          <a:p>
            <a:r>
              <a:rPr lang="en-US" dirty="0"/>
              <a:t>Shigesada et al. 1995</a:t>
            </a:r>
          </a:p>
        </p:txBody>
      </p:sp>
      <p:sp>
        <p:nvSpPr>
          <p:cNvPr id="8" name="Slide Number Placeholder 7">
            <a:extLst>
              <a:ext uri="{FF2B5EF4-FFF2-40B4-BE49-F238E27FC236}">
                <a16:creationId xmlns:a16="http://schemas.microsoft.com/office/drawing/2014/main" id="{00D7BB26-2AC1-81A5-177D-7B0D165AA25B}"/>
              </a:ext>
            </a:extLst>
          </p:cNvPr>
          <p:cNvSpPr>
            <a:spLocks noGrp="1"/>
          </p:cNvSpPr>
          <p:nvPr>
            <p:ph type="sldNum" sz="quarter" idx="4"/>
          </p:nvPr>
        </p:nvSpPr>
        <p:spPr/>
        <p:txBody>
          <a:bodyPr/>
          <a:lstStyle/>
          <a:p>
            <a:fld id="{AE208ADF-3ADD-483D-A721-14E3EEE2C135}" type="slidenum">
              <a:rPr lang="en-US" smtClean="0"/>
              <a:pPr/>
              <a:t>8</a:t>
            </a:fld>
            <a:endParaRPr lang="en-US" dirty="0"/>
          </a:p>
        </p:txBody>
      </p:sp>
      <p:pic>
        <p:nvPicPr>
          <p:cNvPr id="12" name="Picture 11" descr="A graph of a function&#10;&#10;Description automatically generated">
            <a:extLst>
              <a:ext uri="{FF2B5EF4-FFF2-40B4-BE49-F238E27FC236}">
                <a16:creationId xmlns:a16="http://schemas.microsoft.com/office/drawing/2014/main" id="{36D114CC-9B1D-A6E8-1E6F-4EFAF255BA72}"/>
              </a:ext>
            </a:extLst>
          </p:cNvPr>
          <p:cNvPicPr>
            <a:picLocks noChangeAspect="1"/>
          </p:cNvPicPr>
          <p:nvPr/>
        </p:nvPicPr>
        <p:blipFill>
          <a:blip r:embed="rId3"/>
          <a:stretch>
            <a:fillRect/>
          </a:stretch>
        </p:blipFill>
        <p:spPr>
          <a:xfrm>
            <a:off x="6244605" y="338280"/>
            <a:ext cx="5688602" cy="4111167"/>
          </a:xfrm>
          <a:prstGeom prst="rect">
            <a:avLst/>
          </a:prstGeom>
        </p:spPr>
      </p:pic>
      <p:pic>
        <p:nvPicPr>
          <p:cNvPr id="15" name="Picture 14" descr="A mathematical equation with a small arrow&#10;&#10;Description automatically generated with medium confidence">
            <a:extLst>
              <a:ext uri="{FF2B5EF4-FFF2-40B4-BE49-F238E27FC236}">
                <a16:creationId xmlns:a16="http://schemas.microsoft.com/office/drawing/2014/main" id="{54D461D8-5FF1-E375-1AC4-074AA62AA627}"/>
              </a:ext>
            </a:extLst>
          </p:cNvPr>
          <p:cNvPicPr>
            <a:picLocks noChangeAspect="1"/>
          </p:cNvPicPr>
          <p:nvPr/>
        </p:nvPicPr>
        <p:blipFill>
          <a:blip r:embed="rId4"/>
          <a:stretch>
            <a:fillRect/>
          </a:stretch>
        </p:blipFill>
        <p:spPr>
          <a:xfrm>
            <a:off x="9184430" y="4781738"/>
            <a:ext cx="2748777" cy="1099511"/>
          </a:xfrm>
          <a:prstGeom prst="rect">
            <a:avLst/>
          </a:prstGeom>
        </p:spPr>
      </p:pic>
      <p:sp>
        <p:nvSpPr>
          <p:cNvPr id="16" name="TextBox 15">
            <a:extLst>
              <a:ext uri="{FF2B5EF4-FFF2-40B4-BE49-F238E27FC236}">
                <a16:creationId xmlns:a16="http://schemas.microsoft.com/office/drawing/2014/main" id="{003013CB-A749-2791-2F1A-190455910BE2}"/>
              </a:ext>
            </a:extLst>
          </p:cNvPr>
          <p:cNvSpPr txBox="1"/>
          <p:nvPr/>
        </p:nvSpPr>
        <p:spPr>
          <a:xfrm>
            <a:off x="7618993" y="558801"/>
            <a:ext cx="3939796" cy="369332"/>
          </a:xfrm>
          <a:prstGeom prst="rect">
            <a:avLst/>
          </a:prstGeom>
          <a:noFill/>
        </p:spPr>
        <p:txBody>
          <a:bodyPr wrap="none" rtlCol="0">
            <a:spAutoFit/>
          </a:bodyPr>
          <a:lstStyle/>
          <a:p>
            <a:r>
              <a:rPr lang="en-US" dirty="0">
                <a:solidFill>
                  <a:schemeClr val="bg1"/>
                </a:solidFill>
              </a:rPr>
              <a:t>Establishment Phase Bifurcation Diagram</a:t>
            </a:r>
          </a:p>
        </p:txBody>
      </p:sp>
      <p:sp>
        <p:nvSpPr>
          <p:cNvPr id="14" name="Content Placeholder 2">
            <a:extLst>
              <a:ext uri="{FF2B5EF4-FFF2-40B4-BE49-F238E27FC236}">
                <a16:creationId xmlns:a16="http://schemas.microsoft.com/office/drawing/2014/main" id="{30C4FCDE-56DE-B6EA-5EFE-417238E18C15}"/>
              </a:ext>
            </a:extLst>
          </p:cNvPr>
          <p:cNvSpPr>
            <a:spLocks noGrp="1"/>
          </p:cNvSpPr>
          <p:nvPr>
            <p:ph idx="1"/>
          </p:nvPr>
        </p:nvSpPr>
        <p:spPr>
          <a:xfrm>
            <a:off x="647700" y="2683104"/>
            <a:ext cx="5299695" cy="3673245"/>
          </a:xfrm>
        </p:spPr>
        <p:txBody>
          <a:bodyPr/>
          <a:lstStyle/>
          <a:p>
            <a:r>
              <a:rPr lang="en-US" dirty="0"/>
              <a:t>We concluded that gamma is related to the establishment phase by the following equation:</a:t>
            </a:r>
          </a:p>
          <a:p>
            <a:endParaRPr lang="en-US" dirty="0"/>
          </a:p>
        </p:txBody>
      </p:sp>
      <p:sp>
        <p:nvSpPr>
          <p:cNvPr id="17" name="Content Placeholder 2">
            <a:extLst>
              <a:ext uri="{FF2B5EF4-FFF2-40B4-BE49-F238E27FC236}">
                <a16:creationId xmlns:a16="http://schemas.microsoft.com/office/drawing/2014/main" id="{99378DE8-9667-EB13-C754-3A7243250159}"/>
              </a:ext>
            </a:extLst>
          </p:cNvPr>
          <p:cNvSpPr txBox="1">
            <a:spLocks/>
          </p:cNvSpPr>
          <p:nvPr/>
        </p:nvSpPr>
        <p:spPr>
          <a:xfrm>
            <a:off x="6244605" y="4781738"/>
            <a:ext cx="2684485" cy="110969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establishment phase exists when:</a:t>
            </a:r>
          </a:p>
        </p:txBody>
      </p:sp>
      <p:pic>
        <p:nvPicPr>
          <p:cNvPr id="19" name="Picture 18" descr="A black text on a white background&#10;&#10;Description automatically generated">
            <a:extLst>
              <a:ext uri="{FF2B5EF4-FFF2-40B4-BE49-F238E27FC236}">
                <a16:creationId xmlns:a16="http://schemas.microsoft.com/office/drawing/2014/main" id="{254A7D76-C72D-8BF8-8991-DD15DFA3F9FC}"/>
              </a:ext>
            </a:extLst>
          </p:cNvPr>
          <p:cNvPicPr>
            <a:picLocks noChangeAspect="1"/>
          </p:cNvPicPr>
          <p:nvPr/>
        </p:nvPicPr>
        <p:blipFill>
          <a:blip r:embed="rId5"/>
          <a:stretch>
            <a:fillRect/>
          </a:stretch>
        </p:blipFill>
        <p:spPr>
          <a:xfrm>
            <a:off x="1943827" y="4781738"/>
            <a:ext cx="2868015" cy="760902"/>
          </a:xfrm>
          <a:prstGeom prst="rect">
            <a:avLst/>
          </a:prstGeom>
        </p:spPr>
      </p:pic>
    </p:spTree>
    <p:extLst>
      <p:ext uri="{BB962C8B-B14F-4D97-AF65-F5344CB8AC3E}">
        <p14:creationId xmlns:p14="http://schemas.microsoft.com/office/powerpoint/2010/main" val="5532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7F25-CDC5-DC2E-80F1-BF7BD88B4109}"/>
              </a:ext>
            </a:extLst>
          </p:cNvPr>
          <p:cNvSpPr>
            <a:spLocks noGrp="1"/>
          </p:cNvSpPr>
          <p:nvPr>
            <p:ph type="title"/>
          </p:nvPr>
        </p:nvSpPr>
        <p:spPr/>
        <p:txBody>
          <a:bodyPr>
            <a:normAutofit fontScale="90000"/>
          </a:bodyPr>
          <a:lstStyle/>
          <a:p>
            <a:r>
              <a:rPr lang="en-US" dirty="0"/>
              <a:t>RECAP: Establishment Period</a:t>
            </a:r>
          </a:p>
        </p:txBody>
      </p:sp>
      <p:sp>
        <p:nvSpPr>
          <p:cNvPr id="3" name="Content Placeholder 2">
            <a:extLst>
              <a:ext uri="{FF2B5EF4-FFF2-40B4-BE49-F238E27FC236}">
                <a16:creationId xmlns:a16="http://schemas.microsoft.com/office/drawing/2014/main" id="{54394B82-BB97-0E14-7BD6-541A892B9009}"/>
              </a:ext>
            </a:extLst>
          </p:cNvPr>
          <p:cNvSpPr>
            <a:spLocks noGrp="1"/>
          </p:cNvSpPr>
          <p:nvPr>
            <p:ph idx="1"/>
          </p:nvPr>
        </p:nvSpPr>
        <p:spPr/>
        <p:txBody>
          <a:bodyPr/>
          <a:lstStyle/>
          <a:p>
            <a:pPr algn="l"/>
            <a:r>
              <a:rPr lang="en-US" dirty="0"/>
              <a:t>We observed a linear relationship in the long term. This linearity is more relevant than I emphasized last time…</a:t>
            </a:r>
          </a:p>
          <a:p>
            <a:pPr algn="l"/>
            <a:r>
              <a:rPr lang="en-US" dirty="0"/>
              <a:t>*Traveling waves</a:t>
            </a:r>
          </a:p>
        </p:txBody>
      </p:sp>
      <p:sp>
        <p:nvSpPr>
          <p:cNvPr id="4" name="Date Placeholder 3">
            <a:extLst>
              <a:ext uri="{FF2B5EF4-FFF2-40B4-BE49-F238E27FC236}">
                <a16:creationId xmlns:a16="http://schemas.microsoft.com/office/drawing/2014/main" id="{C40CAA33-5C3E-5EC8-9605-F21DB887AC41}"/>
              </a:ext>
            </a:extLst>
          </p:cNvPr>
          <p:cNvSpPr>
            <a:spLocks noGrp="1"/>
          </p:cNvSpPr>
          <p:nvPr>
            <p:ph type="dt" sz="half" idx="10"/>
          </p:nvPr>
        </p:nvSpPr>
        <p:spPr/>
        <p:txBody>
          <a:bodyPr/>
          <a:lstStyle/>
          <a:p>
            <a:r>
              <a:rPr lang="en-US"/>
              <a:t>Aidan Olson</a:t>
            </a:r>
            <a:endParaRPr lang="en-US" dirty="0"/>
          </a:p>
        </p:txBody>
      </p:sp>
      <p:pic>
        <p:nvPicPr>
          <p:cNvPr id="9" name="Picture Placeholder 8" descr="A graph of a curve&#10;&#10;Description automatically generated">
            <a:extLst>
              <a:ext uri="{FF2B5EF4-FFF2-40B4-BE49-F238E27FC236}">
                <a16:creationId xmlns:a16="http://schemas.microsoft.com/office/drawing/2014/main" id="{260B047E-41C0-E974-FAAD-61CBF333DA48}"/>
              </a:ext>
            </a:extLst>
          </p:cNvPr>
          <p:cNvPicPr>
            <a:picLocks noGrp="1" noChangeAspect="1"/>
          </p:cNvPicPr>
          <p:nvPr>
            <p:ph type="pic" sz="quarter" idx="13"/>
          </p:nvPr>
        </p:nvPicPr>
        <p:blipFill rotWithShape="1">
          <a:blip r:embed="rId3"/>
          <a:srcRect l="260" r="1"/>
          <a:stretch/>
        </p:blipFill>
        <p:spPr>
          <a:xfrm>
            <a:off x="4575048" y="0"/>
            <a:ext cx="7616952" cy="6858000"/>
          </a:xfrm>
        </p:spPr>
      </p:pic>
      <p:sp>
        <p:nvSpPr>
          <p:cNvPr id="6" name="Footer Placeholder 5">
            <a:extLst>
              <a:ext uri="{FF2B5EF4-FFF2-40B4-BE49-F238E27FC236}">
                <a16:creationId xmlns:a16="http://schemas.microsoft.com/office/drawing/2014/main" id="{6A967154-52A7-D611-CEA2-7868EFB7C94E}"/>
              </a:ext>
            </a:extLst>
          </p:cNvPr>
          <p:cNvSpPr>
            <a:spLocks noGrp="1"/>
          </p:cNvSpPr>
          <p:nvPr>
            <p:ph type="ftr" sz="quarter" idx="11"/>
          </p:nvPr>
        </p:nvSpPr>
        <p:spPr/>
        <p:txBody>
          <a:bodyPr/>
          <a:lstStyle/>
          <a:p>
            <a:r>
              <a:rPr lang="en-US" dirty="0"/>
              <a:t>Shigesada et al. 1995</a:t>
            </a:r>
          </a:p>
        </p:txBody>
      </p:sp>
      <p:sp>
        <p:nvSpPr>
          <p:cNvPr id="7" name="Slide Number Placeholder 6">
            <a:extLst>
              <a:ext uri="{FF2B5EF4-FFF2-40B4-BE49-F238E27FC236}">
                <a16:creationId xmlns:a16="http://schemas.microsoft.com/office/drawing/2014/main" id="{2A01FFEF-6032-E4BD-77D8-701E252DAB2B}"/>
              </a:ext>
            </a:extLst>
          </p:cNvPr>
          <p:cNvSpPr>
            <a:spLocks noGrp="1"/>
          </p:cNvSpPr>
          <p:nvPr>
            <p:ph type="sldNum" sz="quarter" idx="12"/>
          </p:nvPr>
        </p:nvSpPr>
        <p:spPr/>
        <p:txBody>
          <a:bodyPr/>
          <a:lstStyle/>
          <a:p>
            <a:fld id="{AE208ADF-3ADD-483D-A721-14E3EEE2C135}" type="slidenum">
              <a:rPr lang="en-US" smtClean="0"/>
              <a:t>9</a:t>
            </a:fld>
            <a:endParaRPr lang="en-US" dirty="0"/>
          </a:p>
        </p:txBody>
      </p:sp>
    </p:spTree>
    <p:extLst>
      <p:ext uri="{BB962C8B-B14F-4D97-AF65-F5344CB8AC3E}">
        <p14:creationId xmlns:p14="http://schemas.microsoft.com/office/powerpoint/2010/main" val="3573560799"/>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PineVTI</Template>
  <TotalTime>4893</TotalTime>
  <Words>1824</Words>
  <Application>Microsoft Macintosh PowerPoint</Application>
  <PresentationFormat>Widescreen</PresentationFormat>
  <Paragraphs>257</Paragraphs>
  <Slides>31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Dante</vt:lpstr>
      <vt:lpstr>Wingdings</vt:lpstr>
      <vt:lpstr>PineVTI</vt:lpstr>
      <vt:lpstr>Traveling Waves and Stratified Diffusion</vt:lpstr>
      <vt:lpstr>Content</vt:lpstr>
      <vt:lpstr>Previously on Aidan Explains Invasive Species Population Dynamics:</vt:lpstr>
      <vt:lpstr>RECAP: Phases of Invasions</vt:lpstr>
      <vt:lpstr>RECAP: Means of Range Expansion</vt:lpstr>
      <vt:lpstr>RECAP: Short Distance Dispersal</vt:lpstr>
      <vt:lpstr>Minimum Detection Density</vt:lpstr>
      <vt:lpstr>RECAP: Establishment Phase Condition</vt:lpstr>
      <vt:lpstr>RECAP: Establishment Period</vt:lpstr>
      <vt:lpstr>Long Term Behavior</vt:lpstr>
      <vt:lpstr>RECAP: Long Distance Migration and Stratified Diffusion</vt:lpstr>
      <vt:lpstr>Questions</vt:lpstr>
      <vt:lpstr>Traveling Waves</vt:lpstr>
      <vt:lpstr>Traveling Waves in Population Dynamics</vt:lpstr>
      <vt:lpstr>Digression: 1D Reaction Diffusion (KPP) Equation</vt:lpstr>
      <vt:lpstr>Replace u(x, t) with v(ξ)</vt:lpstr>
      <vt:lpstr>Apply the Ansatz</vt:lpstr>
      <vt:lpstr>What about the Radial KPP?</vt:lpstr>
      <vt:lpstr>Replace N(r, t) with v(ξ)</vt:lpstr>
      <vt:lpstr>Traveling Wave Takeaways</vt:lpstr>
      <vt:lpstr>Stratified Diffusion – Scattered Colony Model</vt:lpstr>
      <vt:lpstr>Measuring Range with an Area Function A(t)</vt:lpstr>
      <vt:lpstr>Assumptions and Function</vt:lpstr>
      <vt:lpstr>Offspring Colonies and λ(r)</vt:lpstr>
      <vt:lpstr>Solutions with Different λ(r)</vt:lpstr>
      <vt:lpstr>Scattered Colony Model Area Functions</vt:lpstr>
      <vt:lpstr>Coalescing Colony Model</vt:lpstr>
      <vt:lpstr>Assumptions and Function</vt:lpstr>
      <vt:lpstr>Changes</vt:lpstr>
      <vt:lpstr>Coalescing Colony Model Final Figure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Invasive Species Population Dynamics</dc:title>
  <dc:creator>Aidan Olson</dc:creator>
  <cp:lastModifiedBy>Aidan Olson</cp:lastModifiedBy>
  <cp:revision>12</cp:revision>
  <dcterms:created xsi:type="dcterms:W3CDTF">2024-03-05T02:42:53Z</dcterms:created>
  <dcterms:modified xsi:type="dcterms:W3CDTF">2024-04-20T17:44:52Z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